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.xml" ContentType="application/vnd.openxmlformats-officedocument.drawingml.chart+xml"/>
  <Override PartName="/ppt/charts/chart50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30.xml" ContentType="application/vnd.ms-office.chartcolorstyle+xml"/>
  <Override PartName="/ppt/charts/colors31.xml" ContentType="application/vnd.ms-office.chartcolorstyle+xml"/>
  <Override PartName="/ppt/charts/colors32.xml" ContentType="application/vnd.ms-office.chartcolorstyle+xml"/>
  <Override PartName="/ppt/charts/colors33.xml" ContentType="application/vnd.ms-office.chartcolorstyle+xml"/>
  <Override PartName="/ppt/charts/colors34.xml" ContentType="application/vnd.ms-office.chartcolorstyle+xml"/>
  <Override PartName="/ppt/charts/colors35.xml" ContentType="application/vnd.ms-office.chartcolorstyle+xml"/>
  <Override PartName="/ppt/charts/colors36.xml" ContentType="application/vnd.ms-office.chartcolorstyle+xml"/>
  <Override PartName="/ppt/charts/colors37.xml" ContentType="application/vnd.ms-office.chartcolorstyle+xml"/>
  <Override PartName="/ppt/charts/colors38.xml" ContentType="application/vnd.ms-office.chartcolorstyle+xml"/>
  <Override PartName="/ppt/charts/colors39.xml" ContentType="application/vnd.ms-office.chartcolorstyle+xml"/>
  <Override PartName="/ppt/charts/colors4.xml" ContentType="application/vnd.ms-office.chartcolorstyle+xml"/>
  <Override PartName="/ppt/charts/colors40.xml" ContentType="application/vnd.ms-office.chartcolorstyle+xml"/>
  <Override PartName="/ppt/charts/colors41.xml" ContentType="application/vnd.ms-office.chartcolorstyle+xml"/>
  <Override PartName="/ppt/charts/colors42.xml" ContentType="application/vnd.ms-office.chartcolorstyle+xml"/>
  <Override PartName="/ppt/charts/colors43.xml" ContentType="application/vnd.ms-office.chartcolorstyle+xml"/>
  <Override PartName="/ppt/charts/colors44.xml" ContentType="application/vnd.ms-office.chartcolorstyle+xml"/>
  <Override PartName="/ppt/charts/colors45.xml" ContentType="application/vnd.ms-office.chartcolorstyle+xml"/>
  <Override PartName="/ppt/charts/colors46.xml" ContentType="application/vnd.ms-office.chartcolorstyle+xml"/>
  <Override PartName="/ppt/charts/colors47.xml" ContentType="application/vnd.ms-office.chartcolorstyle+xml"/>
  <Override PartName="/ppt/charts/colors48.xml" ContentType="application/vnd.ms-office.chartcolorstyle+xml"/>
  <Override PartName="/ppt/charts/colors49.xml" ContentType="application/vnd.ms-office.chartcolorstyle+xml"/>
  <Override PartName="/ppt/charts/colors5.xml" ContentType="application/vnd.ms-office.chartcolorstyle+xml"/>
  <Override PartName="/ppt/charts/colors50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30.xml" ContentType="application/vnd.ms-office.chartstyle+xml"/>
  <Override PartName="/ppt/charts/style31.xml" ContentType="application/vnd.ms-office.chartstyle+xml"/>
  <Override PartName="/ppt/charts/style32.xml" ContentType="application/vnd.ms-office.chartstyle+xml"/>
  <Override PartName="/ppt/charts/style33.xml" ContentType="application/vnd.ms-office.chartstyle+xml"/>
  <Override PartName="/ppt/charts/style34.xml" ContentType="application/vnd.ms-office.chartstyle+xml"/>
  <Override PartName="/ppt/charts/style35.xml" ContentType="application/vnd.ms-office.chartstyle+xml"/>
  <Override PartName="/ppt/charts/style36.xml" ContentType="application/vnd.ms-office.chartstyle+xml"/>
  <Override PartName="/ppt/charts/style37.xml" ContentType="application/vnd.ms-office.chartstyle+xml"/>
  <Override PartName="/ppt/charts/style38.xml" ContentType="application/vnd.ms-office.chartstyle+xml"/>
  <Override PartName="/ppt/charts/style39.xml" ContentType="application/vnd.ms-office.chartstyle+xml"/>
  <Override PartName="/ppt/charts/style4.xml" ContentType="application/vnd.ms-office.chartstyle+xml"/>
  <Override PartName="/ppt/charts/style40.xml" ContentType="application/vnd.ms-office.chartstyle+xml"/>
  <Override PartName="/ppt/charts/style41.xml" ContentType="application/vnd.ms-office.chartstyle+xml"/>
  <Override PartName="/ppt/charts/style42.xml" ContentType="application/vnd.ms-office.chartstyle+xml"/>
  <Override PartName="/ppt/charts/style43.xml" ContentType="application/vnd.ms-office.chartstyle+xml"/>
  <Override PartName="/ppt/charts/style44.xml" ContentType="application/vnd.ms-office.chartstyle+xml"/>
  <Override PartName="/ppt/charts/style45.xml" ContentType="application/vnd.ms-office.chartstyle+xml"/>
  <Override PartName="/ppt/charts/style46.xml" ContentType="application/vnd.ms-office.chartstyle+xml"/>
  <Override PartName="/ppt/charts/style47.xml" ContentType="application/vnd.ms-office.chartstyle+xml"/>
  <Override PartName="/ppt/charts/style48.xml" ContentType="application/vnd.ms-office.chartstyle+xml"/>
  <Override PartName="/ppt/charts/style49.xml" ContentType="application/vnd.ms-office.chartstyle+xml"/>
  <Override PartName="/ppt/charts/style5.xml" ContentType="application/vnd.ms-office.chartstyle+xml"/>
  <Override PartName="/ppt/charts/style50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</p:sldMasterIdLst>
  <p:sldIdLst>
    <p:sldId id="256" r:id="rId27"/>
    <p:sldId id="316" r:id="rId28"/>
    <p:sldId id="265" r:id="rId29"/>
    <p:sldId id="266" r:id="rId30"/>
    <p:sldId id="267" r:id="rId31"/>
    <p:sldId id="268" r:id="rId32"/>
    <p:sldId id="419" r:id="rId33"/>
    <p:sldId id="420" r:id="rId34"/>
    <p:sldId id="421" r:id="rId35"/>
    <p:sldId id="423" r:id="rId36"/>
    <p:sldId id="424" r:id="rId37"/>
    <p:sldId id="269" r:id="rId38"/>
    <p:sldId id="270" r:id="rId39"/>
    <p:sldId id="271" r:id="rId40"/>
    <p:sldId id="272" r:id="rId41"/>
    <p:sldId id="273" r:id="rId42"/>
    <p:sldId id="425" r:id="rId43"/>
    <p:sldId id="274" r:id="rId44"/>
    <p:sldId id="472" r:id="rId45"/>
    <p:sldId id="473" r:id="rId46"/>
    <p:sldId id="474" r:id="rId47"/>
    <p:sldId id="475" r:id="rId48"/>
    <p:sldId id="470" r:id="rId49"/>
    <p:sldId id="478" r:id="rId50"/>
    <p:sldId id="285" r:id="rId51"/>
    <p:sldId id="286" r:id="rId52"/>
    <p:sldId id="287" r:id="rId53"/>
    <p:sldId id="288" r:id="rId54"/>
    <p:sldId id="289" r:id="rId55"/>
    <p:sldId id="298" r:id="rId56"/>
    <p:sldId id="299" r:id="rId57"/>
    <p:sldId id="481" r:id="rId58"/>
    <p:sldId id="482" r:id="rId59"/>
    <p:sldId id="483" r:id="rId60"/>
    <p:sldId id="484" r:id="rId61"/>
    <p:sldId id="485" r:id="rId62"/>
    <p:sldId id="486" r:id="rId63"/>
    <p:sldId id="487" r:id="rId64"/>
    <p:sldId id="488" r:id="rId65"/>
    <p:sldId id="312" r:id="rId66"/>
  </p:sldIdLst>
  <p:sldSz cx="12192000" cy="6858000"/>
  <p:notesSz cx="6858000" cy="9144000"/>
  <p:embeddedFontLst>
    <p:embeddedFont>
      <p:font typeface="Bebas Neue Bold" panose="020B0606020202050201" pitchFamily="34" charset="-52"/>
      <p:bold r:id="rId70"/>
    </p:embeddedFont>
    <p:embeddedFont>
      <p:font typeface="Arial Narrow" panose="020B0606020202030204" pitchFamily="34" charset="0"/>
      <p:regular r:id="rId71"/>
    </p:embeddedFont>
    <p:embeddedFont>
      <p:font typeface="Segoe UI" panose="020B0502040204020203" pitchFamily="34" charset="0"/>
      <p:regular r:id="rId72"/>
    </p:embeddedFont>
    <p:embeddedFont>
      <p:font typeface="PT Sans Narrow" panose="020B0506020203020204" pitchFamily="34" charset="0"/>
      <p:regular r:id="rId73"/>
    </p:embeddedFont>
    <p:embeddedFont>
      <p:font typeface="Verdana" panose="020B0604030504040204" pitchFamily="34" charset="0"/>
      <p:regular r:id="rId74"/>
    </p:embeddedFont>
    <p:embeddedFont>
      <p:font typeface="Bebas Neue Regular" panose="00000500000000000000" charset="0"/>
      <p:regular r:id="rId75"/>
    </p:embeddedFont>
  </p:embeddedFontLst>
  <p:custDataLst>
    <p:tags r:id="rId76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9C"/>
    <a:srgbClr val="0084E3"/>
    <a:srgbClr val="004780"/>
    <a:srgbClr val="68257D"/>
    <a:srgbClr val="E453EF"/>
    <a:srgbClr val="F68F1E"/>
    <a:srgbClr val="BAF381"/>
    <a:srgbClr val="C57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 varScale="1">
        <p:scale>
          <a:sx n="84" d="100"/>
          <a:sy n="84" d="100"/>
        </p:scale>
        <p:origin x="-642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3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6" Type="http://schemas.openxmlformats.org/officeDocument/2006/relationships/tags" Target="tags/tag1.xml"/><Relationship Id="rId75" Type="http://schemas.openxmlformats.org/officeDocument/2006/relationships/font" Target="fonts/font6.fntdata"/><Relationship Id="rId74" Type="http://schemas.openxmlformats.org/officeDocument/2006/relationships/font" Target="fonts/font5.fntdata"/><Relationship Id="rId73" Type="http://schemas.openxmlformats.org/officeDocument/2006/relationships/font" Target="fonts/font4.fntdata"/><Relationship Id="rId72" Type="http://schemas.openxmlformats.org/officeDocument/2006/relationships/font" Target="fonts/font3.fntdata"/><Relationship Id="rId71" Type="http://schemas.openxmlformats.org/officeDocument/2006/relationships/font" Target="fonts/font2.fntdata"/><Relationship Id="rId70" Type="http://schemas.openxmlformats.org/officeDocument/2006/relationships/font" Target="fonts/font1.fntdata"/><Relationship Id="rId7" Type="http://schemas.openxmlformats.org/officeDocument/2006/relationships/slideMaster" Target="slideMasters/slideMaster6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40.xml"/><Relationship Id="rId65" Type="http://schemas.openxmlformats.org/officeDocument/2006/relationships/slide" Target="slides/slide39.xml"/><Relationship Id="rId64" Type="http://schemas.openxmlformats.org/officeDocument/2006/relationships/slide" Target="slides/slide38.xml"/><Relationship Id="rId63" Type="http://schemas.openxmlformats.org/officeDocument/2006/relationships/slide" Target="slides/slide37.xml"/><Relationship Id="rId62" Type="http://schemas.openxmlformats.org/officeDocument/2006/relationships/slide" Target="slides/slide36.xml"/><Relationship Id="rId61" Type="http://schemas.openxmlformats.org/officeDocument/2006/relationships/slide" Target="slides/slide35.xml"/><Relationship Id="rId60" Type="http://schemas.openxmlformats.org/officeDocument/2006/relationships/slide" Target="slides/slide34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3.xml"/><Relationship Id="rId58" Type="http://schemas.openxmlformats.org/officeDocument/2006/relationships/slide" Target="slides/slide32.xml"/><Relationship Id="rId57" Type="http://schemas.openxmlformats.org/officeDocument/2006/relationships/slide" Target="slides/slide31.xml"/><Relationship Id="rId56" Type="http://schemas.openxmlformats.org/officeDocument/2006/relationships/slide" Target="slides/slide30.xml"/><Relationship Id="rId55" Type="http://schemas.openxmlformats.org/officeDocument/2006/relationships/slide" Target="slides/slide29.xml"/><Relationship Id="rId54" Type="http://schemas.openxmlformats.org/officeDocument/2006/relationships/slide" Target="slides/slide28.xml"/><Relationship Id="rId53" Type="http://schemas.openxmlformats.org/officeDocument/2006/relationships/slide" Target="slides/slide27.xml"/><Relationship Id="rId52" Type="http://schemas.openxmlformats.org/officeDocument/2006/relationships/slide" Target="slides/slide26.xml"/><Relationship Id="rId51" Type="http://schemas.openxmlformats.org/officeDocument/2006/relationships/slide" Target="slides/slide25.xml"/><Relationship Id="rId50" Type="http://schemas.openxmlformats.org/officeDocument/2006/relationships/slide" Target="slides/slide2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3.xml"/><Relationship Id="rId48" Type="http://schemas.openxmlformats.org/officeDocument/2006/relationships/slide" Target="slides/slide22.xml"/><Relationship Id="rId47" Type="http://schemas.openxmlformats.org/officeDocument/2006/relationships/slide" Target="slides/slide21.xml"/><Relationship Id="rId46" Type="http://schemas.openxmlformats.org/officeDocument/2006/relationships/slide" Target="slides/slide20.xml"/><Relationship Id="rId45" Type="http://schemas.openxmlformats.org/officeDocument/2006/relationships/slide" Target="slides/slide19.xml"/><Relationship Id="rId44" Type="http://schemas.openxmlformats.org/officeDocument/2006/relationships/slide" Target="slides/slide18.xml"/><Relationship Id="rId43" Type="http://schemas.openxmlformats.org/officeDocument/2006/relationships/slide" Target="slides/slide17.xml"/><Relationship Id="rId42" Type="http://schemas.openxmlformats.org/officeDocument/2006/relationships/slide" Target="slides/slide16.xml"/><Relationship Id="rId41" Type="http://schemas.openxmlformats.org/officeDocument/2006/relationships/slide" Target="slides/slide15.xml"/><Relationship Id="rId40" Type="http://schemas.openxmlformats.org/officeDocument/2006/relationships/slide" Target="slides/slide1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3.xml"/><Relationship Id="rId38" Type="http://schemas.openxmlformats.org/officeDocument/2006/relationships/slide" Target="slides/slide12.xml"/><Relationship Id="rId37" Type="http://schemas.openxmlformats.org/officeDocument/2006/relationships/slide" Target="slides/slide11.xml"/><Relationship Id="rId36" Type="http://schemas.openxmlformats.org/officeDocument/2006/relationships/slide" Target="slides/slide10.xml"/><Relationship Id="rId35" Type="http://schemas.openxmlformats.org/officeDocument/2006/relationships/slide" Target="slides/slide9.xml"/><Relationship Id="rId34" Type="http://schemas.openxmlformats.org/officeDocument/2006/relationships/slide" Target="slides/slide8.xml"/><Relationship Id="rId33" Type="http://schemas.openxmlformats.org/officeDocument/2006/relationships/slide" Target="slides/slide7.xml"/><Relationship Id="rId32" Type="http://schemas.openxmlformats.org/officeDocument/2006/relationships/slide" Target="slides/slide6.xml"/><Relationship Id="rId31" Type="http://schemas.openxmlformats.org/officeDocument/2006/relationships/slide" Target="slides/slide5.xml"/><Relationship Id="rId30" Type="http://schemas.openxmlformats.org/officeDocument/2006/relationships/slide" Target="slides/slide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3.xml"/><Relationship Id="rId28" Type="http://schemas.openxmlformats.org/officeDocument/2006/relationships/slide" Target="slides/slide2.xml"/><Relationship Id="rId27" Type="http://schemas.openxmlformats.org/officeDocument/2006/relationships/slide" Target="slides/slide1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19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package" Target="../embeddings/Workbook19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Workbook20.xlsx"/></Relationships>
</file>

<file path=ppt/charts/_rels/chart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package" Target="../embeddings/Workbook21.xlsx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Workbook22.xlsx"/></Relationships>
</file>

<file path=ppt/charts/_rels/chart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package" Target="../embeddings/Workbook23.xlsx"/></Relationships>
</file>

<file path=ppt/charts/_rels/chart24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Workbook24.xlsx"/></Relationships>
</file>

<file path=ppt/charts/_rels/chart25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package" Target="../embeddings/Workbook25.xlsx"/></Relationships>
</file>

<file path=ppt/charts/_rels/chart26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Workbook26.xlsx"/></Relationships>
</file>

<file path=ppt/charts/_rels/chart27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Workbook27.xlsx"/></Relationships>
</file>

<file path=ppt/charts/_rels/chart28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Workbook28.xlsx"/></Relationships>
</file>

<file path=ppt/charts/_rels/chart29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package" Target="../embeddings/Workbook29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30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Workbook30.xlsx"/></Relationships>
</file>

<file path=ppt/charts/_rels/chart31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package" Target="../embeddings/Workbook31.xlsx"/></Relationships>
</file>

<file path=ppt/charts/_rels/chart32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package" Target="../embeddings/Workbook32.xlsx"/></Relationships>
</file>

<file path=ppt/charts/_rels/chart33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package" Target="../embeddings/Workbook33.xlsx"/></Relationships>
</file>

<file path=ppt/charts/_rels/chart34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package" Target="../embeddings/Workbook34.xlsx"/></Relationships>
</file>

<file path=ppt/charts/_rels/chart35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microsoft.com/office/2011/relationships/chartStyle" Target="style35.xml"/><Relationship Id="rId1" Type="http://schemas.openxmlformats.org/officeDocument/2006/relationships/package" Target="../embeddings/Workbook35.xlsx"/></Relationships>
</file>

<file path=ppt/charts/_rels/chart36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microsoft.com/office/2011/relationships/chartStyle" Target="style36.xml"/><Relationship Id="rId1" Type="http://schemas.openxmlformats.org/officeDocument/2006/relationships/package" Target="../embeddings/Workbook36.xlsx"/></Relationships>
</file>

<file path=ppt/charts/_rels/chart37.xml.rels><?xml version="1.0" encoding="UTF-8" standalone="yes"?>
<Relationships xmlns="http://schemas.openxmlformats.org/package/2006/relationships"><Relationship Id="rId3" Type="http://schemas.microsoft.com/office/2011/relationships/chartColorStyle" Target="colors37.xml"/><Relationship Id="rId2" Type="http://schemas.microsoft.com/office/2011/relationships/chartStyle" Target="style37.xml"/><Relationship Id="rId1" Type="http://schemas.openxmlformats.org/officeDocument/2006/relationships/package" Target="../embeddings/Workbook37.xlsx"/></Relationships>
</file>

<file path=ppt/charts/_rels/chart38.xml.rels><?xml version="1.0" encoding="UTF-8" standalone="yes"?>
<Relationships xmlns="http://schemas.openxmlformats.org/package/2006/relationships"><Relationship Id="rId3" Type="http://schemas.microsoft.com/office/2011/relationships/chartColorStyle" Target="colors38.xml"/><Relationship Id="rId2" Type="http://schemas.microsoft.com/office/2011/relationships/chartStyle" Target="style38.xml"/><Relationship Id="rId1" Type="http://schemas.openxmlformats.org/officeDocument/2006/relationships/package" Target="../embeddings/Workbook38.xlsx"/></Relationships>
</file>

<file path=ppt/charts/_rels/chart39.xml.rels><?xml version="1.0" encoding="UTF-8" standalone="yes"?>
<Relationships xmlns="http://schemas.openxmlformats.org/package/2006/relationships"><Relationship Id="rId3" Type="http://schemas.microsoft.com/office/2011/relationships/chartColorStyle" Target="colors39.xml"/><Relationship Id="rId2" Type="http://schemas.microsoft.com/office/2011/relationships/chartStyle" Target="style39.xml"/><Relationship Id="rId1" Type="http://schemas.openxmlformats.org/officeDocument/2006/relationships/package" Target="../embeddings/Workbook39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40.xml.rels><?xml version="1.0" encoding="UTF-8" standalone="yes"?>
<Relationships xmlns="http://schemas.openxmlformats.org/package/2006/relationships"><Relationship Id="rId3" Type="http://schemas.microsoft.com/office/2011/relationships/chartColorStyle" Target="colors40.xml"/><Relationship Id="rId2" Type="http://schemas.microsoft.com/office/2011/relationships/chartStyle" Target="style40.xml"/><Relationship Id="rId1" Type="http://schemas.openxmlformats.org/officeDocument/2006/relationships/package" Target="../embeddings/Workbook40.xlsx"/></Relationships>
</file>

<file path=ppt/charts/_rels/chart41.xml.rels><?xml version="1.0" encoding="UTF-8" standalone="yes"?>
<Relationships xmlns="http://schemas.openxmlformats.org/package/2006/relationships"><Relationship Id="rId3" Type="http://schemas.microsoft.com/office/2011/relationships/chartColorStyle" Target="colors41.xml"/><Relationship Id="rId2" Type="http://schemas.microsoft.com/office/2011/relationships/chartStyle" Target="style41.xml"/><Relationship Id="rId1" Type="http://schemas.openxmlformats.org/officeDocument/2006/relationships/package" Target="../embeddings/Workbook41.xlsx"/></Relationships>
</file>

<file path=ppt/charts/_rels/chart42.xml.rels><?xml version="1.0" encoding="UTF-8" standalone="yes"?>
<Relationships xmlns="http://schemas.openxmlformats.org/package/2006/relationships"><Relationship Id="rId3" Type="http://schemas.microsoft.com/office/2011/relationships/chartColorStyle" Target="colors42.xml"/><Relationship Id="rId2" Type="http://schemas.microsoft.com/office/2011/relationships/chartStyle" Target="style42.xml"/><Relationship Id="rId1" Type="http://schemas.openxmlformats.org/officeDocument/2006/relationships/package" Target="../embeddings/Workbook42.xlsx"/></Relationships>
</file>

<file path=ppt/charts/_rels/chart43.xml.rels><?xml version="1.0" encoding="UTF-8" standalone="yes"?>
<Relationships xmlns="http://schemas.openxmlformats.org/package/2006/relationships"><Relationship Id="rId3" Type="http://schemas.microsoft.com/office/2011/relationships/chartColorStyle" Target="colors43.xml"/><Relationship Id="rId2" Type="http://schemas.microsoft.com/office/2011/relationships/chartStyle" Target="style43.xml"/><Relationship Id="rId1" Type="http://schemas.openxmlformats.org/officeDocument/2006/relationships/package" Target="../embeddings/Workbook43.xlsx"/></Relationships>
</file>

<file path=ppt/charts/_rels/chart44.xml.rels><?xml version="1.0" encoding="UTF-8" standalone="yes"?>
<Relationships xmlns="http://schemas.openxmlformats.org/package/2006/relationships"><Relationship Id="rId3" Type="http://schemas.microsoft.com/office/2011/relationships/chartColorStyle" Target="colors44.xml"/><Relationship Id="rId2" Type="http://schemas.microsoft.com/office/2011/relationships/chartStyle" Target="style44.xml"/><Relationship Id="rId1" Type="http://schemas.openxmlformats.org/officeDocument/2006/relationships/package" Target="../embeddings/Workbook44.xlsx"/></Relationships>
</file>

<file path=ppt/charts/_rels/chart45.xml.rels><?xml version="1.0" encoding="UTF-8" standalone="yes"?>
<Relationships xmlns="http://schemas.openxmlformats.org/package/2006/relationships"><Relationship Id="rId3" Type="http://schemas.microsoft.com/office/2011/relationships/chartColorStyle" Target="colors45.xml"/><Relationship Id="rId2" Type="http://schemas.microsoft.com/office/2011/relationships/chartStyle" Target="style45.xml"/><Relationship Id="rId1" Type="http://schemas.openxmlformats.org/officeDocument/2006/relationships/package" Target="../embeddings/Workbook45.xlsx"/></Relationships>
</file>

<file path=ppt/charts/_rels/chart46.xml.rels><?xml version="1.0" encoding="UTF-8" standalone="yes"?>
<Relationships xmlns="http://schemas.openxmlformats.org/package/2006/relationships"><Relationship Id="rId3" Type="http://schemas.microsoft.com/office/2011/relationships/chartColorStyle" Target="colors46.xml"/><Relationship Id="rId2" Type="http://schemas.microsoft.com/office/2011/relationships/chartStyle" Target="style46.xml"/><Relationship Id="rId1" Type="http://schemas.openxmlformats.org/officeDocument/2006/relationships/package" Target="../embeddings/Workbook46.xlsx"/></Relationships>
</file>

<file path=ppt/charts/_rels/chart47.xml.rels><?xml version="1.0" encoding="UTF-8" standalone="yes"?>
<Relationships xmlns="http://schemas.openxmlformats.org/package/2006/relationships"><Relationship Id="rId3" Type="http://schemas.microsoft.com/office/2011/relationships/chartColorStyle" Target="colors47.xml"/><Relationship Id="rId2" Type="http://schemas.microsoft.com/office/2011/relationships/chartStyle" Target="style47.xml"/><Relationship Id="rId1" Type="http://schemas.openxmlformats.org/officeDocument/2006/relationships/package" Target="../embeddings/Workbook47.xlsx"/></Relationships>
</file>

<file path=ppt/charts/_rels/chart48.xml.rels><?xml version="1.0" encoding="UTF-8" standalone="yes"?>
<Relationships xmlns="http://schemas.openxmlformats.org/package/2006/relationships"><Relationship Id="rId3" Type="http://schemas.microsoft.com/office/2011/relationships/chartColorStyle" Target="colors48.xml"/><Relationship Id="rId2" Type="http://schemas.microsoft.com/office/2011/relationships/chartStyle" Target="style48.xml"/><Relationship Id="rId1" Type="http://schemas.openxmlformats.org/officeDocument/2006/relationships/package" Target="../embeddings/Workbook48.xlsx"/></Relationships>
</file>

<file path=ppt/charts/_rels/chart49.xml.rels><?xml version="1.0" encoding="UTF-8" standalone="yes"?>
<Relationships xmlns="http://schemas.openxmlformats.org/package/2006/relationships"><Relationship Id="rId3" Type="http://schemas.microsoft.com/office/2011/relationships/chartColorStyle" Target="colors49.xml"/><Relationship Id="rId2" Type="http://schemas.microsoft.com/office/2011/relationships/chartStyle" Target="style49.xml"/><Relationship Id="rId1" Type="http://schemas.openxmlformats.org/officeDocument/2006/relationships/package" Target="../embeddings/Workbook49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50.xml.rels><?xml version="1.0" encoding="UTF-8" standalone="yes"?>
<Relationships xmlns="http://schemas.openxmlformats.org/package/2006/relationships"><Relationship Id="rId3" Type="http://schemas.microsoft.com/office/2011/relationships/chartColorStyle" Target="colors50.xml"/><Relationship Id="rId2" Type="http://schemas.microsoft.com/office/2011/relationships/chartStyle" Target="style50.xml"/><Relationship Id="rId1" Type="http://schemas.openxmlformats.org/officeDocument/2006/relationships/package" Target="../embeddings/Workbook50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1.xml"/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5.xml"/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6.xml"/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7.xml"/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8.xml"/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1.xml"/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2.xml"/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3.xml"/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4.xml"/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5.xml"/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6.xml"/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7.xml"/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8.xml"/><Relationship Id="rId1" Type="http://schemas.openxmlformats.org/officeDocument/2006/relationships/slideMaster" Target="../slideMasters/slideMaster24.xml"/></Relationships>
</file>

<file path=ppt/slideLayouts/_rels/slideLayout2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9.xml"/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0.xml"/><Relationship Id="rId1" Type="http://schemas.openxmlformats.org/officeDocument/2006/relationships/slideMaster" Target="../slideMasters/slideMaster25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0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3" Type="http://schemas.openxmlformats.org/officeDocument/2006/relationships/theme" Target="../theme/theme11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3" Type="http://schemas.openxmlformats.org/officeDocument/2006/relationships/theme" Target="../theme/theme12.xml"/><Relationship Id="rId12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3" Type="http://schemas.openxmlformats.org/officeDocument/2006/relationships/theme" Target="../theme/theme13.xml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8.xml"/><Relationship Id="rId13" Type="http://schemas.openxmlformats.org/officeDocument/2006/relationships/theme" Target="../theme/theme14.xml"/><Relationship Id="rId12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0.xml"/><Relationship Id="rId13" Type="http://schemas.openxmlformats.org/officeDocument/2006/relationships/theme" Target="../theme/theme15.xml"/><Relationship Id="rId12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9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82.xml"/><Relationship Id="rId13" Type="http://schemas.openxmlformats.org/officeDocument/2006/relationships/theme" Target="../theme/theme16.xml"/><Relationship Id="rId12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1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94.xml"/><Relationship Id="rId13" Type="http://schemas.openxmlformats.org/officeDocument/2006/relationships/theme" Target="../theme/theme17.xml"/><Relationship Id="rId12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93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206.xml"/><Relationship Id="rId13" Type="http://schemas.openxmlformats.org/officeDocument/2006/relationships/theme" Target="../theme/theme18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5.xml"/><Relationship Id="rId8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18.xml"/><Relationship Id="rId13" Type="http://schemas.openxmlformats.org/officeDocument/2006/relationships/theme" Target="../theme/theme19.xml"/><Relationship Id="rId12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1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7.xml"/><Relationship Id="rId8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0.xml"/><Relationship Id="rId13" Type="http://schemas.openxmlformats.org/officeDocument/2006/relationships/theme" Target="../theme/theme20.xml"/><Relationship Id="rId12" Type="http://schemas.openxmlformats.org/officeDocument/2006/relationships/slideLayout" Target="../slideLayouts/slideLayout240.xml"/><Relationship Id="rId11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29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2.xml"/><Relationship Id="rId13" Type="http://schemas.openxmlformats.org/officeDocument/2006/relationships/theme" Target="../theme/theme21.xml"/><Relationship Id="rId12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1.xml"/><Relationship Id="rId8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54.xml"/><Relationship Id="rId13" Type="http://schemas.openxmlformats.org/officeDocument/2006/relationships/theme" Target="../theme/theme22.xml"/><Relationship Id="rId12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53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67.xml"/><Relationship Id="rId2" Type="http://schemas.openxmlformats.org/officeDocument/2006/relationships/slideLayout" Target="../slideLayouts/slideLayout266.xml"/><Relationship Id="rId13" Type="http://schemas.openxmlformats.org/officeDocument/2006/relationships/theme" Target="../theme/theme23.xml"/><Relationship Id="rId12" Type="http://schemas.openxmlformats.org/officeDocument/2006/relationships/slideLayout" Target="../slideLayouts/slideLayout276.xml"/><Relationship Id="rId11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65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5.xml"/><Relationship Id="rId8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79.xml"/><Relationship Id="rId2" Type="http://schemas.openxmlformats.org/officeDocument/2006/relationships/slideLayout" Target="../slideLayouts/slideLayout278.xml"/><Relationship Id="rId13" Type="http://schemas.openxmlformats.org/officeDocument/2006/relationships/theme" Target="../theme/theme24.xml"/><Relationship Id="rId12" Type="http://schemas.openxmlformats.org/officeDocument/2006/relationships/slideLayout" Target="../slideLayouts/slideLayout288.xml"/><Relationship Id="rId11" Type="http://schemas.openxmlformats.org/officeDocument/2006/relationships/slideLayout" Target="../slideLayouts/slideLayout287.xml"/><Relationship Id="rId10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77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7.xml"/><Relationship Id="rId8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95.xml"/><Relationship Id="rId6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92.xml"/><Relationship Id="rId3" Type="http://schemas.openxmlformats.org/officeDocument/2006/relationships/slideLayout" Target="../slideLayouts/slideLayout291.xml"/><Relationship Id="rId2" Type="http://schemas.openxmlformats.org/officeDocument/2006/relationships/slideLayout" Target="../slideLayouts/slideLayout290.xml"/><Relationship Id="rId13" Type="http://schemas.openxmlformats.org/officeDocument/2006/relationships/theme" Target="../theme/theme25.xml"/><Relationship Id="rId12" Type="http://schemas.openxmlformats.org/officeDocument/2006/relationships/slideLayout" Target="../slideLayouts/slideLayout300.xml"/><Relationship Id="rId11" Type="http://schemas.openxmlformats.org/officeDocument/2006/relationships/slideLayout" Target="../slideLayouts/slideLayout299.xml"/><Relationship Id="rId10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89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5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9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7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1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3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1.xml"/><Relationship Id="rId1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r="3756"/>
          <a:stretch>
            <a:fillRect/>
          </a:stretch>
        </p:blipFill>
        <p:spPr/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083277" y="1721727"/>
            <a:ext cx="5938684" cy="224175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b="1" dirty="0">
                <a:solidFill>
                  <a:srgbClr val="00579C"/>
                </a:solidFill>
              </a:rPr>
              <a:t>ПАКЕТ МАТЕРИАЛОВ </a:t>
            </a:r>
            <a:br>
              <a:rPr lang="en-US" b="1" dirty="0">
                <a:solidFill>
                  <a:srgbClr val="00579C"/>
                </a:solidFill>
              </a:rPr>
            </a:br>
            <a:r>
              <a:rPr lang="ru-RU" b="1" dirty="0">
                <a:solidFill>
                  <a:srgbClr val="00579C"/>
                </a:solidFill>
              </a:rPr>
              <a:t>И РЕКОМЕНДАЦИЙ </a:t>
            </a:r>
            <a:br>
              <a:rPr lang="ru-RU" b="1" dirty="0">
                <a:solidFill>
                  <a:srgbClr val="00579C"/>
                </a:solidFill>
              </a:rPr>
            </a:br>
            <a:r>
              <a:rPr lang="ru-RU" b="1" dirty="0">
                <a:solidFill>
                  <a:srgbClr val="00579C"/>
                </a:solidFill>
              </a:rPr>
              <a:t>ДЛЯ САМОСТОЯТЕЛЬНОЙ РАБОТЫ ГИМНАЗИСТОВ</a:t>
            </a:r>
            <a:endParaRPr lang="ru-RU" b="1" dirty="0">
              <a:solidFill>
                <a:srgbClr val="00579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36905" y="991235"/>
            <a:ext cx="10835640" cy="518541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Высокая плотность среды.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Меньшая значимость колебаний среды (большая устойчивость значений факторов).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Отсутствие света.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Низкая концентрация кислорода.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Ведущую роль играют детритные трофические цепи.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ru-RU" dirty="0"/>
              <a:t>   </a:t>
            </a: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168216" y="-4064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>
                <a:sym typeface="+mn-ea"/>
              </a:rPr>
              <a:t>Особенности почвенной среды</a:t>
            </a:r>
            <a:endParaRPr lang="ru-RU" sz="32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36905" y="1159510"/>
            <a:ext cx="6253480" cy="501713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Для симбионтов, населяющих тела хозяев, непосредственной средой их обитания (среда первого порядка) является среда тела хозяина. Внешняя среда (среда второго порядка) влияет на симбионта опосредована через хозяина. 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Высокое постоянство значений факторов среды первого порядка. 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ru-RU" dirty="0"/>
              <a:t>   </a:t>
            </a: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168216" y="-4064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>
                <a:sym typeface="+mn-ea"/>
              </a:rPr>
              <a:t>Особенности тел организмов, как среды обитания</a:t>
            </a:r>
            <a:endParaRPr lang="ru-RU" sz="3200" dirty="0">
              <a:sym typeface="+mn-ea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09155" y="1159510"/>
            <a:ext cx="3905885" cy="39096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ru-RU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7736205" y="1213485"/>
            <a:ext cx="2997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Среда </a:t>
            </a:r>
            <a:r>
              <a:rPr lang="en-US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 </a:t>
            </a:r>
            <a:r>
              <a:rPr lang="ru-RU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порядка</a:t>
            </a:r>
            <a:endParaRPr lang="ru-RU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7756525" y="2091055"/>
            <a:ext cx="2871470" cy="252793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4000">
                <a:schemeClr val="accent5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Х</a:t>
            </a:r>
            <a:endParaRPr lang="ru-RU" altLang="en-US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9460865" y="3361690"/>
            <a:ext cx="686435" cy="648335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61000">
                <a:schemeClr val="accent1">
                  <a:lumMod val="45000"/>
                  <a:lumOff val="55000"/>
                </a:schemeClr>
              </a:gs>
              <a:gs pos="84000">
                <a:schemeClr val="accent5">
                  <a:lumMod val="5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p>
            <a:pPr algn="ctr"/>
            <a:r>
              <a:rPr lang="ru-RU" altLang="en-US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</a:t>
            </a:r>
            <a:endParaRPr lang="ru-RU" altLang="en-US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Круговая стрелка 16"/>
          <p:cNvSpPr/>
          <p:nvPr/>
        </p:nvSpPr>
        <p:spPr>
          <a:xfrm rot="4620000">
            <a:off x="9497060" y="2642235"/>
            <a:ext cx="964565" cy="90805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u="sng">
              <a:solidFill>
                <a:schemeClr val="tx1"/>
              </a:solidFill>
            </a:endParaRPr>
          </a:p>
        </p:txBody>
      </p:sp>
      <p:sp>
        <p:nvSpPr>
          <p:cNvPr id="18" name="Круговая стрелка 17"/>
          <p:cNvSpPr/>
          <p:nvPr/>
        </p:nvSpPr>
        <p:spPr>
          <a:xfrm rot="15180000">
            <a:off x="8876030" y="2828290"/>
            <a:ext cx="964565" cy="105029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u="sng">
              <a:solidFill>
                <a:schemeClr val="tx1"/>
              </a:solidFill>
            </a:endParaRPr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8562975" y="2280920"/>
            <a:ext cx="1482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>
                <a:solidFill>
                  <a:srgbClr val="FF0000"/>
                </a:solidFill>
              </a:rPr>
              <a:t>Среда </a:t>
            </a:r>
            <a:endParaRPr lang="ru-RU" altLang="en-US">
              <a:solidFill>
                <a:srgbClr val="FF0000"/>
              </a:solidFill>
            </a:endParaRPr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I </a:t>
            </a:r>
            <a:r>
              <a:rPr lang="ru-RU" altLang="en-US">
                <a:solidFill>
                  <a:srgbClr val="FF0000"/>
                </a:solidFill>
              </a:rPr>
              <a:t>порядка</a:t>
            </a:r>
            <a:endParaRPr lang="ru-RU" altLang="en-US">
              <a:solidFill>
                <a:srgbClr val="FF0000"/>
              </a:solidFill>
            </a:endParaRPr>
          </a:p>
        </p:txBody>
      </p:sp>
      <p:sp>
        <p:nvSpPr>
          <p:cNvPr id="22" name="Стрелка вправо 21"/>
          <p:cNvSpPr/>
          <p:nvPr/>
        </p:nvSpPr>
        <p:spPr>
          <a:xfrm rot="5400000">
            <a:off x="9095105" y="1682750"/>
            <a:ext cx="604520" cy="347980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000">
                <a:schemeClr val="accent1">
                  <a:lumMod val="45000"/>
                  <a:lumOff val="55000"/>
                </a:schemeClr>
              </a:gs>
              <a:gs pos="84000">
                <a:schemeClr val="bg1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076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/>
              <a:t>Изучение биоразнообразия (описание многообразия видов организмов и их сообществ).</a:t>
            </a:r>
            <a:endParaRPr lang="ru-RU"/>
          </a:p>
          <a:p>
            <a:r>
              <a:rPr lang="ru-RU"/>
              <a:t>Изучение биогеохимических процессов (биосфера рассматривается как огромная «колба» в которой происходят разнообразные реакции, приводящие к преобразованию веществ). 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Подходы к изучению биосферы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b="1">
                <a:sym typeface="+mn-ea"/>
              </a:rPr>
              <a:t>Живое вещество</a:t>
            </a:r>
            <a:r>
              <a:rPr>
                <a:sym typeface="+mn-ea"/>
              </a:rPr>
              <a:t>. Совокупность всех живых организмов.</a:t>
            </a:r>
            <a:endParaRPr>
              <a:sym typeface="+mn-ea"/>
            </a:endParaRPr>
          </a:p>
          <a:p>
            <a:pPr>
              <a:lnSpc>
                <a:spcPct val="90000"/>
              </a:lnSpc>
            </a:pPr>
            <a:r>
              <a:rPr b="1">
                <a:sym typeface="+mn-ea"/>
              </a:rPr>
              <a:t>Биогенное вещество</a:t>
            </a:r>
            <a:r>
              <a:rPr>
                <a:sym typeface="+mn-ea"/>
              </a:rPr>
              <a:t>. Вещество, создаваемое и преобразуемое живым веществом. </a:t>
            </a:r>
            <a:endParaRPr>
              <a:sym typeface="+mn-ea"/>
            </a:endParaRPr>
          </a:p>
          <a:p>
            <a:pPr>
              <a:lnSpc>
                <a:spcPct val="90000"/>
              </a:lnSpc>
            </a:pPr>
            <a:r>
              <a:rPr b="1">
                <a:sym typeface="+mn-ea"/>
              </a:rPr>
              <a:t>Косное вещество</a:t>
            </a:r>
            <a:r>
              <a:rPr>
                <a:sym typeface="+mn-ea"/>
              </a:rPr>
              <a:t>. Вещество, образующееся и преобразующееся без участия живого вещества.</a:t>
            </a:r>
            <a:endParaRPr>
              <a:sym typeface="+mn-ea"/>
            </a:endParaRPr>
          </a:p>
          <a:p>
            <a:pPr>
              <a:lnSpc>
                <a:spcPct val="90000"/>
              </a:lnSpc>
            </a:pPr>
            <a:r>
              <a:rPr b="1" err="1">
                <a:sym typeface="+mn-ea"/>
              </a:rPr>
              <a:t>Биокосное</a:t>
            </a:r>
            <a:r>
              <a:rPr b="1">
                <a:sym typeface="+mn-ea"/>
              </a:rPr>
              <a:t> вещество</a:t>
            </a:r>
            <a:r>
              <a:rPr>
                <a:sym typeface="+mn-ea"/>
              </a:rPr>
              <a:t>. Вещество образующееся в результате взаимодействия ЖВ и КВ. (пример – почвенные системы).</a:t>
            </a:r>
            <a:endParaRPr>
              <a:sym typeface="+mn-ea"/>
            </a:endParaRPr>
          </a:p>
          <a:p>
            <a:pPr>
              <a:lnSpc>
                <a:spcPct val="90000"/>
              </a:lnSpc>
            </a:pPr>
            <a:r>
              <a:rPr b="1">
                <a:sym typeface="+mn-ea"/>
              </a:rPr>
              <a:t>Космическое вещество</a:t>
            </a:r>
            <a:r>
              <a:rPr>
                <a:sym typeface="+mn-ea"/>
              </a:rPr>
              <a:t>. Материал, привнесенный из космоса.</a:t>
            </a:r>
            <a:endParaRPr>
              <a:sym typeface="+mn-ea"/>
            </a:endParaRPr>
          </a:p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Типы веществ в биогеохимических реакциях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/>
              <a:t>Организм - открытая система (он обменивается со средой веществом)</a:t>
            </a:r>
            <a:endParaRPr lang="ru-RU"/>
          </a:p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Организм, как элемент биогеохимических реакций</a:t>
            </a:r>
            <a:endParaRPr lang="ru-RU" sz="32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rcRect t="32604"/>
          <a:stretch>
            <a:fillRect/>
          </a:stretch>
        </p:blipFill>
        <p:spPr>
          <a:xfrm>
            <a:off x="3909060" y="1595120"/>
            <a:ext cx="8004810" cy="404685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5" y="1595120"/>
            <a:ext cx="353568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150" y="991235"/>
            <a:ext cx="5088890" cy="5185410"/>
          </a:xfrm>
        </p:spPr>
        <p:txBody>
          <a:bodyPr/>
          <a:lstStyle/>
          <a:p>
            <a:r>
              <a:rPr lang="ru-RU"/>
              <a:t>За счет взаимодействия организмов с окружающей средой изменяется и сама среда.</a:t>
            </a:r>
            <a:endParaRPr lang="ru-RU"/>
          </a:p>
          <a:p>
            <a:r>
              <a:rPr lang="ru-RU"/>
              <a:t>Значения экологических факторов в присутствии организмов могут кардинально отличаться от значений при их отсутствии. </a:t>
            </a:r>
            <a:endParaRPr lang="ru-RU"/>
          </a:p>
          <a:p>
            <a:r>
              <a:rPr lang="ru-RU"/>
              <a:t>Геологические свойства земной коры во многом определяются влиянием организмов.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>
                <a:sym typeface="+mn-ea"/>
              </a:rPr>
              <a:t>Средообразующая деятельность организмов</a:t>
            </a:r>
            <a:endParaRPr lang="ru-RU" sz="32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2040" y="1062355"/>
            <a:ext cx="5338445" cy="245046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162040" y="3702050"/>
            <a:ext cx="5339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>
                <a:sym typeface="+mn-ea"/>
              </a:rPr>
              <a:t>Известковые скалы - результат жизнедеятельности организмов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150" y="991235"/>
            <a:ext cx="5806440" cy="5185410"/>
          </a:xfrm>
        </p:spPr>
        <p:txBody>
          <a:bodyPr/>
          <a:lstStyle/>
          <a:p>
            <a:r>
              <a:rPr lang="ru-RU"/>
              <a:t>Организмы могут изменять механические свойства среды (ходы, норы, трехмерные конструкции, созданные организмами)</a:t>
            </a:r>
            <a:endParaRPr lang="ru-RU"/>
          </a:p>
          <a:p>
            <a:endParaRPr lang="ru-RU"/>
          </a:p>
          <a:p>
            <a:endParaRPr lang="ru-RU"/>
          </a:p>
          <a:p>
            <a:r>
              <a:rPr lang="ru-RU"/>
              <a:t>При питании организмов могут изменяться свойства среды.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Механическое влияние организмов на среду</a:t>
            </a:r>
            <a:endParaRPr lang="ru-RU" sz="32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0080" y="819150"/>
            <a:ext cx="3509645" cy="218186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080" y="3646805"/>
            <a:ext cx="3464560" cy="229743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6893560" y="3001010"/>
            <a:ext cx="3684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>
                <a:sym typeface="+mn-ea"/>
              </a:rPr>
              <a:t>Кроты сильно изменяют свойства почвы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880225" y="5944235"/>
            <a:ext cx="36842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>
                <a:sym typeface="+mn-ea"/>
              </a:rPr>
              <a:t>червь-пескожил, питаясь перемешивает морской грунт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150" y="991235"/>
            <a:ext cx="5563235" cy="5185410"/>
          </a:xfrm>
        </p:spPr>
        <p:txBody>
          <a:bodyPr/>
          <a:lstStyle/>
          <a:p>
            <a:r>
              <a:rPr lang="ru-RU"/>
              <a:t>Физические и химические свойства атмосферы и литосферы определяются влиянием организмов.</a:t>
            </a:r>
            <a:endParaRPr lang="ru-RU"/>
          </a:p>
          <a:p>
            <a:r>
              <a:rPr lang="ru-RU"/>
              <a:t>Кислород в атмосфере биогенного происхождения.</a:t>
            </a:r>
            <a:endParaRPr lang="ru-RU"/>
          </a:p>
          <a:p>
            <a:r>
              <a:rPr lang="ru-RU"/>
              <a:t>Концентрация азота, углекислого газа и аммиака в атмосфере, во многом, </a:t>
            </a:r>
            <a:r>
              <a:rPr lang="ru-RU">
                <a:sym typeface="+mn-ea"/>
              </a:rPr>
              <a:t>регулируется, </a:t>
            </a:r>
            <a:r>
              <a:rPr lang="ru-RU">
                <a:sym typeface="+mn-ea"/>
              </a:rPr>
              <a:t>благодаря организмам.</a:t>
            </a:r>
            <a:r>
              <a:rPr lang="ru-RU">
                <a:sym typeface="+mn-ea"/>
              </a:rPr>
              <a:t> 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Физико-химическое влияние организмов на среду</a:t>
            </a:r>
            <a:endParaRPr lang="ru-RU" sz="3200" dirty="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0840" y="991235"/>
            <a:ext cx="4846320" cy="2301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Биогеохимические циклы</a:t>
            </a:r>
            <a:endParaRPr lang="ru-RU" sz="3200" dirty="0"/>
          </a:p>
        </p:txBody>
      </p:sp>
      <p:sp>
        <p:nvSpPr>
          <p:cNvPr id="2" name="Объект 3"/>
          <p:cNvSpPr>
            <a:spLocks noGrp="1"/>
          </p:cNvSpPr>
          <p:nvPr>
            <p:ph idx="1"/>
          </p:nvPr>
        </p:nvSpPr>
        <p:spPr>
          <a:xfrm>
            <a:off x="1073150" y="991235"/>
            <a:ext cx="9604375" cy="5185410"/>
          </a:xfrm>
        </p:spPr>
        <p:txBody>
          <a:bodyPr>
            <a:normAutofit lnSpcReduction="20000"/>
          </a:bodyPr>
          <a:p>
            <a:r>
              <a:rPr lang="ru-RU"/>
              <a:t>Наиболее продуктивным подходом для описания биосферы является биогеохимический поход.</a:t>
            </a:r>
            <a:endParaRPr lang="ru-RU"/>
          </a:p>
          <a:p>
            <a:r>
              <a:rPr lang="ru-RU"/>
              <a:t>Планета рассматривается, как гигантская колба, в котрой происходят химические реакции.</a:t>
            </a:r>
            <a:endParaRPr lang="ru-RU"/>
          </a:p>
          <a:p>
            <a:r>
              <a:rPr lang="ru-RU"/>
              <a:t>Организмы принимают активное участие в этих процессах.</a:t>
            </a:r>
            <a:endParaRPr lang="ru-RU"/>
          </a:p>
          <a:p>
            <a:r>
              <a:rPr lang="ru-RU"/>
              <a:t>Биогеохимические системы отличаются от простых химических и физических систем тем, что они имеют циклический характер.</a:t>
            </a:r>
            <a:endParaRPr lang="ru-RU"/>
          </a:p>
          <a:p>
            <a:r>
              <a:rPr lang="ru-RU"/>
              <a:t>Эти циклические процессы называются «биогеохимическими циклами», или «круговоротами».</a:t>
            </a:r>
            <a:endParaRPr lang="ru-RU"/>
          </a:p>
          <a:p>
            <a:r>
              <a:rPr lang="ru-RU"/>
              <a:t>Благодаря круговоротам, вещества </a:t>
            </a:r>
            <a:r>
              <a:rPr lang="ru-RU">
                <a:sym typeface="+mn-ea"/>
              </a:rPr>
              <a:t>н</a:t>
            </a:r>
            <a:r>
              <a:rPr lang="ru-RU">
                <a:sym typeface="+mn-ea"/>
              </a:rPr>
              <a:t>а планете никогда не заканчиваются</a:t>
            </a:r>
            <a:r>
              <a:rPr lang="ru-RU"/>
              <a:t>, они только переходят из одной формы в другую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Биогеохимические циклы</a:t>
            </a:r>
            <a:endParaRPr lang="ru-RU" sz="3200" dirty="0"/>
          </a:p>
        </p:txBody>
      </p:sp>
      <p:sp>
        <p:nvSpPr>
          <p:cNvPr id="2" name="Объект 3"/>
          <p:cNvSpPr>
            <a:spLocks noGrp="1"/>
          </p:cNvSpPr>
          <p:nvPr>
            <p:ph idx="1"/>
          </p:nvPr>
        </p:nvSpPr>
        <p:spPr>
          <a:xfrm>
            <a:off x="539750" y="991235"/>
            <a:ext cx="4740910" cy="5185410"/>
          </a:xfrm>
        </p:spPr>
        <p:txBody>
          <a:bodyPr>
            <a:normAutofit lnSpcReduction="10000"/>
          </a:bodyPr>
          <a:p>
            <a:r>
              <a:rPr lang="ru-RU"/>
              <a:t>Самым простым физическим круговоротом, проходящим в биосфере, является круговорот воды. </a:t>
            </a:r>
            <a:endParaRPr lang="ru-RU"/>
          </a:p>
          <a:p>
            <a:r>
              <a:rPr lang="ru-RU"/>
              <a:t>Этот круговорот может происходить и на планетах без биосферы (например, на Марсе).</a:t>
            </a:r>
            <a:endParaRPr lang="ru-RU"/>
          </a:p>
          <a:p>
            <a:r>
              <a:rPr lang="ru-RU"/>
              <a:t> Но присутствие живых организмов может изменять ход круговорота (запасание влаги, выведение влаги из грунта)</a:t>
            </a:r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7675" y="991235"/>
            <a:ext cx="6545580" cy="4488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dirty="0" smtClean="0">
                <a:sym typeface="+mn-ea"/>
              </a:rPr>
              <a:t>Биосфера.</a:t>
            </a:r>
            <a:endParaRPr lang="ru-RU" dirty="0" smtClean="0">
              <a:sym typeface="+mn-ea"/>
            </a:endParaRPr>
          </a:p>
          <a:p>
            <a:pPr marL="514350" indent="-514350">
              <a:buAutoNum type="arabicPeriod"/>
            </a:pPr>
            <a:r>
              <a:rPr lang="ru-RU" dirty="0" smtClean="0">
                <a:sym typeface="+mn-ea"/>
              </a:rPr>
              <a:t>Средообразующая деятельность организмов</a:t>
            </a:r>
            <a:endParaRPr lang="ru-RU" dirty="0" smtClean="0">
              <a:sym typeface="+mn-ea"/>
            </a:endParaRPr>
          </a:p>
          <a:p>
            <a:pPr marL="514350" indent="-514350">
              <a:buAutoNum type="arabicPeriod"/>
            </a:pPr>
            <a:r>
              <a:rPr lang="ru-RU" dirty="0"/>
              <a:t>Биогеохимические циклы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ТЕМА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Биогеохимические циклы</a:t>
            </a:r>
            <a:endParaRPr lang="ru-RU" sz="3200" dirty="0"/>
          </a:p>
        </p:txBody>
      </p:sp>
      <p:sp>
        <p:nvSpPr>
          <p:cNvPr id="2" name="Объект 3"/>
          <p:cNvSpPr>
            <a:spLocks noGrp="1"/>
          </p:cNvSpPr>
          <p:nvPr>
            <p:ph idx="1"/>
          </p:nvPr>
        </p:nvSpPr>
        <p:spPr>
          <a:xfrm>
            <a:off x="1073150" y="991235"/>
            <a:ext cx="9604375" cy="5185410"/>
          </a:xfrm>
        </p:spPr>
        <p:txBody>
          <a:bodyPr/>
          <a:p>
            <a:r>
              <a:rPr lang="ru-RU"/>
              <a:t>Биогены - вещества, необходимые для существования организмов.</a:t>
            </a:r>
            <a:endParaRPr lang="ru-RU"/>
          </a:p>
          <a:p>
            <a:r>
              <a:rPr lang="ru-RU"/>
              <a:t>Макротрофные биогены </a:t>
            </a:r>
            <a:r>
              <a:rPr lang="en-US" altLang="ru-RU"/>
              <a:t>(O, </a:t>
            </a:r>
            <a:r>
              <a:rPr lang="ru-RU"/>
              <a:t>С, </a:t>
            </a:r>
            <a:r>
              <a:rPr lang="en-US"/>
              <a:t>N, H, P, K, S, Na, Fe, Ca, Mg) </a:t>
            </a:r>
            <a:r>
              <a:rPr lang="ru-RU"/>
              <a:t>составляют основу живых организмов.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Биогеохимические циклы</a:t>
            </a:r>
            <a:endParaRPr lang="ru-RU" sz="3200" dirty="0"/>
          </a:p>
        </p:txBody>
      </p:sp>
      <p:sp>
        <p:nvSpPr>
          <p:cNvPr id="2" name="Объект 3"/>
          <p:cNvSpPr>
            <a:spLocks noGrp="1"/>
          </p:cNvSpPr>
          <p:nvPr>
            <p:ph idx="1"/>
          </p:nvPr>
        </p:nvSpPr>
        <p:spPr>
          <a:xfrm>
            <a:off x="1073150" y="991235"/>
            <a:ext cx="4348480" cy="5185410"/>
          </a:xfrm>
        </p:spPr>
        <p:txBody>
          <a:bodyPr/>
          <a:p>
            <a:r>
              <a:rPr lang="ru-RU"/>
              <a:t>В земной коре огромные запасы </a:t>
            </a:r>
            <a:r>
              <a:rPr lang="ru-RU" b="1"/>
              <a:t>углерода</a:t>
            </a:r>
            <a:r>
              <a:rPr lang="ru-RU"/>
              <a:t>.</a:t>
            </a:r>
            <a:endParaRPr lang="ru-RU"/>
          </a:p>
          <a:p>
            <a:r>
              <a:rPr lang="ru-RU"/>
              <a:t>Круговорот углерода может происходить и на планетах, лишенных биосферы.</a:t>
            </a:r>
            <a:endParaRPr lang="ru-RU"/>
          </a:p>
          <a:p>
            <a:r>
              <a:rPr lang="ru-RU"/>
              <a:t>Такой абиогенный цикл приводит к накоплению углерода в атмосфере и закислению вод гидросферы.</a:t>
            </a:r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6236970" y="1428115"/>
            <a:ext cx="5527040" cy="2291080"/>
            <a:chOff x="4773" y="5340"/>
            <a:chExt cx="8704" cy="3608"/>
          </a:xfrm>
        </p:grpSpPr>
        <p:sp>
          <p:nvSpPr>
            <p:cNvPr id="13320" name="Текстовое поле 13319"/>
            <p:cNvSpPr txBox="1"/>
            <p:nvPr/>
          </p:nvSpPr>
          <p:spPr>
            <a:xfrm>
              <a:off x="9171" y="6350"/>
              <a:ext cx="2607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>
                  <a:latin typeface="Verdana" panose="020B0604030504040204" pitchFamily="34" charset="0"/>
                </a:rPr>
                <a:t>Вулканы</a:t>
              </a:r>
              <a:endParaRPr>
                <a:latin typeface="Verdana" panose="020B0604030504040204" pitchFamily="34" charset="0"/>
              </a:endParaRPr>
            </a:p>
          </p:txBody>
        </p:sp>
        <p:sp>
          <p:nvSpPr>
            <p:cNvPr id="13321" name="Текстовое поле 13320"/>
            <p:cNvSpPr txBox="1"/>
            <p:nvPr/>
          </p:nvSpPr>
          <p:spPr>
            <a:xfrm>
              <a:off x="9171" y="7938"/>
              <a:ext cx="4307" cy="101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>
                  <a:latin typeface="Verdana" panose="020B0604030504040204" pitchFamily="34" charset="0"/>
                </a:rPr>
                <a:t>Углерод в Земной коре</a:t>
              </a:r>
              <a:endParaRPr>
                <a:latin typeface="Verdana" panose="020B0604030504040204" pitchFamily="34" charset="0"/>
              </a:endParaRPr>
            </a:p>
          </p:txBody>
        </p:sp>
        <p:sp>
          <p:nvSpPr>
            <p:cNvPr id="13322" name="Прямое соединение 13321"/>
            <p:cNvSpPr/>
            <p:nvPr/>
          </p:nvSpPr>
          <p:spPr>
            <a:xfrm flipV="1">
              <a:off x="10076" y="6805"/>
              <a:ext cx="0" cy="90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323" name="Текстовое поле 13322"/>
            <p:cNvSpPr txBox="1"/>
            <p:nvPr/>
          </p:nvSpPr>
          <p:spPr>
            <a:xfrm>
              <a:off x="6191" y="5920"/>
              <a:ext cx="977" cy="5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>
                  <a:latin typeface="Verdana" panose="020B0604030504040204" pitchFamily="34" charset="0"/>
                </a:rPr>
                <a:t>СО</a:t>
              </a:r>
              <a:r>
                <a:rPr baseline="-25000">
                  <a:latin typeface="Verdana" panose="020B0604030504040204" pitchFamily="34" charset="0"/>
                </a:rPr>
                <a:t>2</a:t>
              </a:r>
              <a:endParaRPr baseline="-25000">
                <a:latin typeface="Verdana" panose="020B0604030504040204" pitchFamily="34" charset="0"/>
              </a:endParaRPr>
            </a:p>
          </p:txBody>
        </p:sp>
        <p:sp>
          <p:nvSpPr>
            <p:cNvPr id="13324" name="Текстовое поле 13323"/>
            <p:cNvSpPr txBox="1"/>
            <p:nvPr/>
          </p:nvSpPr>
          <p:spPr>
            <a:xfrm>
              <a:off x="4773" y="7485"/>
              <a:ext cx="3598" cy="10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ctr"/>
              <a:r>
                <a:rPr>
                  <a:latin typeface="Verdana" panose="020B0604030504040204" pitchFamily="34" charset="0"/>
                </a:rPr>
                <a:t>Океан</a:t>
              </a:r>
              <a:endParaRPr>
                <a:latin typeface="Verdana" panose="020B0604030504040204" pitchFamily="34" charset="0"/>
              </a:endParaRPr>
            </a:p>
            <a:p>
              <a:pPr algn="ctr"/>
              <a:r>
                <a:rPr lang="en-US" altLang="x-none">
                  <a:latin typeface="Verdana" panose="020B0604030504040204" pitchFamily="34" charset="0"/>
                </a:rPr>
                <a:t>CO</a:t>
              </a:r>
              <a:r>
                <a:rPr lang="en-US" altLang="x-none" baseline="-25000">
                  <a:latin typeface="Verdana" panose="020B0604030504040204" pitchFamily="34" charset="0"/>
                </a:rPr>
                <a:t>2</a:t>
              </a:r>
              <a:r>
                <a:rPr lang="en-US" altLang="x-none">
                  <a:latin typeface="Verdana" panose="020B0604030504040204" pitchFamily="34" charset="0"/>
                </a:rPr>
                <a:t>+H</a:t>
              </a:r>
              <a:r>
                <a:rPr lang="en-US" altLang="x-none" baseline="-25000">
                  <a:latin typeface="Verdana" panose="020B0604030504040204" pitchFamily="34" charset="0"/>
                </a:rPr>
                <a:t>2</a:t>
              </a:r>
              <a:r>
                <a:rPr lang="en-US" altLang="x-none">
                  <a:latin typeface="Verdana" panose="020B0604030504040204" pitchFamily="34" charset="0"/>
                </a:rPr>
                <a:t>O    H</a:t>
              </a:r>
              <a:r>
                <a:rPr lang="en-US" altLang="x-none" baseline="-25000">
                  <a:latin typeface="Verdana" panose="020B0604030504040204" pitchFamily="34" charset="0"/>
                </a:rPr>
                <a:t>2</a:t>
              </a:r>
              <a:r>
                <a:rPr lang="en-US" altLang="x-none">
                  <a:latin typeface="Verdana" panose="020B0604030504040204" pitchFamily="34" charset="0"/>
                </a:rPr>
                <a:t>CO</a:t>
              </a:r>
              <a:r>
                <a:rPr lang="en-US" altLang="x-none" baseline="-25000">
                  <a:latin typeface="Verdana" panose="020B0604030504040204" pitchFamily="34" charset="0"/>
                </a:rPr>
                <a:t>3</a:t>
              </a:r>
              <a:endParaRPr baseline="-25000">
                <a:latin typeface="Verdana" panose="020B0604030504040204" pitchFamily="34" charset="0"/>
              </a:endParaRPr>
            </a:p>
          </p:txBody>
        </p:sp>
        <p:sp>
          <p:nvSpPr>
            <p:cNvPr id="13325" name="Прямое соединение 13324"/>
            <p:cNvSpPr/>
            <p:nvPr/>
          </p:nvSpPr>
          <p:spPr>
            <a:xfrm>
              <a:off x="6336" y="6578"/>
              <a:ext cx="0" cy="7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326" name="Прямое соединение 13325"/>
            <p:cNvSpPr/>
            <p:nvPr/>
          </p:nvSpPr>
          <p:spPr>
            <a:xfrm flipV="1">
              <a:off x="6788" y="6578"/>
              <a:ext cx="0" cy="7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327" name="Текстовое поле 13326"/>
            <p:cNvSpPr txBox="1"/>
            <p:nvPr/>
          </p:nvSpPr>
          <p:spPr>
            <a:xfrm>
              <a:off x="6303" y="7508"/>
              <a:ext cx="290" cy="57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endParaRPr>
                <a:latin typeface="Verdana" panose="020B0604030504040204" pitchFamily="34" charset="0"/>
              </a:endParaRPr>
            </a:p>
          </p:txBody>
        </p:sp>
        <p:sp>
          <p:nvSpPr>
            <p:cNvPr id="13328" name="Прямое соединение 13327"/>
            <p:cNvSpPr/>
            <p:nvPr/>
          </p:nvSpPr>
          <p:spPr>
            <a:xfrm>
              <a:off x="6788" y="8165"/>
              <a:ext cx="22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329" name="Прямое соединение 13328"/>
            <p:cNvSpPr/>
            <p:nvPr/>
          </p:nvSpPr>
          <p:spPr>
            <a:xfrm flipH="1">
              <a:off x="6788" y="8278"/>
              <a:ext cx="22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3330" name="Прямое соединение 13329"/>
            <p:cNvSpPr/>
            <p:nvPr/>
          </p:nvSpPr>
          <p:spPr>
            <a:xfrm flipH="1" flipV="1">
              <a:off x="7241" y="6350"/>
              <a:ext cx="2042" cy="22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" name="Текстовое поле 4"/>
            <p:cNvSpPr txBox="1"/>
            <p:nvPr/>
          </p:nvSpPr>
          <p:spPr>
            <a:xfrm>
              <a:off x="5268" y="5340"/>
              <a:ext cx="26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ru-RU">
                  <a:latin typeface="Verdana" panose="020B0604030504040204" pitchFamily="34" charset="0"/>
                </a:rPr>
                <a:t>Атмосфера</a:t>
              </a:r>
              <a:endParaRPr lang="ru-RU">
                <a:latin typeface="Verdan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Биогеохимические циклы</a:t>
            </a:r>
            <a:endParaRPr lang="ru-RU" sz="3200" dirty="0"/>
          </a:p>
        </p:txBody>
      </p:sp>
      <p:sp>
        <p:nvSpPr>
          <p:cNvPr id="2" name="Объект 3"/>
          <p:cNvSpPr>
            <a:spLocks noGrp="1"/>
          </p:cNvSpPr>
          <p:nvPr>
            <p:ph idx="1"/>
          </p:nvPr>
        </p:nvSpPr>
        <p:spPr>
          <a:xfrm>
            <a:off x="123825" y="1289685"/>
            <a:ext cx="2840355" cy="4277995"/>
          </a:xfrm>
        </p:spPr>
        <p:txBody>
          <a:bodyPr>
            <a:normAutofit fontScale="90000"/>
          </a:bodyPr>
          <a:p>
            <a:r>
              <a:rPr lang="ru-RU"/>
              <a:t>Цикл углерода с участием биосферы.</a:t>
            </a:r>
            <a:endParaRPr lang="ru-RU"/>
          </a:p>
          <a:p>
            <a:r>
              <a:rPr lang="ru-RU"/>
              <a:t>Углерод поступает в трофические цепи через продуцентов, которые получают его из окружающей среды.</a:t>
            </a:r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3225800" y="930275"/>
            <a:ext cx="9229090" cy="4681220"/>
            <a:chOff x="2333" y="2771"/>
            <a:chExt cx="14534" cy="7372"/>
          </a:xfrm>
        </p:grpSpPr>
        <p:grpSp>
          <p:nvGrpSpPr>
            <p:cNvPr id="4" name="Группа 3"/>
            <p:cNvGrpSpPr/>
            <p:nvPr/>
          </p:nvGrpSpPr>
          <p:grpSpPr>
            <a:xfrm>
              <a:off x="2333" y="2771"/>
              <a:ext cx="14535" cy="7372"/>
              <a:chOff x="-135" y="1998"/>
              <a:chExt cx="14535" cy="7372"/>
            </a:xfrm>
          </p:grpSpPr>
          <p:sp>
            <p:nvSpPr>
              <p:cNvPr id="14341" name="Текстовое поле 14340"/>
              <p:cNvSpPr txBox="1"/>
              <p:nvPr/>
            </p:nvSpPr>
            <p:spPr>
              <a:xfrm>
                <a:off x="10378" y="3585"/>
                <a:ext cx="2607" cy="57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>
                    <a:latin typeface="Verdana" panose="020B0604030504040204" pitchFamily="34" charset="0"/>
                  </a:rPr>
                  <a:t>Вулканы</a:t>
                </a:r>
                <a:endParaRPr>
                  <a:latin typeface="Verdana" panose="020B0604030504040204" pitchFamily="34" charset="0"/>
                </a:endParaRPr>
              </a:p>
            </p:txBody>
          </p:sp>
          <p:sp>
            <p:nvSpPr>
              <p:cNvPr id="14342" name="Текстовое поле 14341"/>
              <p:cNvSpPr txBox="1"/>
              <p:nvPr/>
            </p:nvSpPr>
            <p:spPr>
              <a:xfrm>
                <a:off x="9808" y="4948"/>
                <a:ext cx="4592" cy="144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>
                    <a:latin typeface="Verdana" panose="020B0604030504040204" pitchFamily="34" charset="0"/>
                  </a:rPr>
                  <a:t>Углерод в Земной коре и геологических отложениях</a:t>
                </a:r>
                <a:endParaRPr>
                  <a:latin typeface="Verdana" panose="020B0604030504040204" pitchFamily="34" charset="0"/>
                </a:endParaRPr>
              </a:p>
            </p:txBody>
          </p:sp>
          <p:sp>
            <p:nvSpPr>
              <p:cNvPr id="14343" name="Прямое соединение 14342"/>
              <p:cNvSpPr/>
              <p:nvPr/>
            </p:nvSpPr>
            <p:spPr>
              <a:xfrm flipV="1">
                <a:off x="11283" y="4040"/>
                <a:ext cx="0" cy="90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344" name="Текстовое поле 14343"/>
              <p:cNvSpPr txBox="1"/>
              <p:nvPr/>
            </p:nvSpPr>
            <p:spPr>
              <a:xfrm>
                <a:off x="7398" y="3155"/>
                <a:ext cx="977" cy="57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r>
                  <a:rPr>
                    <a:latin typeface="Verdana" panose="020B0604030504040204" pitchFamily="34" charset="0"/>
                  </a:rPr>
                  <a:t>СО</a:t>
                </a:r>
                <a:r>
                  <a:rPr baseline="-25000">
                    <a:latin typeface="Verdana" panose="020B0604030504040204" pitchFamily="34" charset="0"/>
                  </a:rPr>
                  <a:t>2</a:t>
                </a:r>
                <a:endParaRPr baseline="-25000">
                  <a:latin typeface="Verdana" panose="020B0604030504040204" pitchFamily="34" charset="0"/>
                </a:endParaRPr>
              </a:p>
            </p:txBody>
          </p:sp>
          <p:sp>
            <p:nvSpPr>
              <p:cNvPr id="14345" name="Текстовое поле 14344"/>
              <p:cNvSpPr txBox="1"/>
              <p:nvPr/>
            </p:nvSpPr>
            <p:spPr>
              <a:xfrm>
                <a:off x="6068" y="4720"/>
                <a:ext cx="3597" cy="10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pPr algn="ctr"/>
                <a:r>
                  <a:rPr>
                    <a:latin typeface="Verdana" panose="020B0604030504040204" pitchFamily="34" charset="0"/>
                  </a:rPr>
                  <a:t>Океан</a:t>
                </a:r>
                <a:endParaRPr>
                  <a:latin typeface="Verdana" panose="020B0604030504040204" pitchFamily="34" charset="0"/>
                </a:endParaRPr>
              </a:p>
              <a:p>
                <a:pPr algn="ctr"/>
                <a:r>
                  <a:rPr lang="en-US" altLang="x-none">
                    <a:latin typeface="Verdana" panose="020B0604030504040204" pitchFamily="34" charset="0"/>
                  </a:rPr>
                  <a:t>CO</a:t>
                </a:r>
                <a:r>
                  <a:rPr lang="en-US" altLang="x-none" baseline="-25000">
                    <a:latin typeface="Verdana" panose="020B0604030504040204" pitchFamily="34" charset="0"/>
                  </a:rPr>
                  <a:t>2</a:t>
                </a:r>
                <a:r>
                  <a:rPr lang="en-US" altLang="x-none">
                    <a:latin typeface="Verdana" panose="020B0604030504040204" pitchFamily="34" charset="0"/>
                  </a:rPr>
                  <a:t>+H</a:t>
                </a:r>
                <a:r>
                  <a:rPr lang="en-US" altLang="x-none" baseline="-25000">
                    <a:latin typeface="Verdana" panose="020B0604030504040204" pitchFamily="34" charset="0"/>
                  </a:rPr>
                  <a:t>2</a:t>
                </a:r>
                <a:r>
                  <a:rPr lang="en-US" altLang="x-none">
                    <a:latin typeface="Verdana" panose="020B0604030504040204" pitchFamily="34" charset="0"/>
                  </a:rPr>
                  <a:t>O    H</a:t>
                </a:r>
                <a:r>
                  <a:rPr lang="en-US" altLang="x-none" baseline="-25000">
                    <a:latin typeface="Verdana" panose="020B0604030504040204" pitchFamily="34" charset="0"/>
                  </a:rPr>
                  <a:t>2</a:t>
                </a:r>
                <a:r>
                  <a:rPr lang="en-US" altLang="x-none">
                    <a:latin typeface="Verdana" panose="020B0604030504040204" pitchFamily="34" charset="0"/>
                  </a:rPr>
                  <a:t>CO</a:t>
                </a:r>
                <a:r>
                  <a:rPr lang="en-US" altLang="x-none" baseline="-25000">
                    <a:latin typeface="Verdana" panose="020B0604030504040204" pitchFamily="34" charset="0"/>
                  </a:rPr>
                  <a:t>3</a:t>
                </a:r>
                <a:endParaRPr baseline="-25000">
                  <a:latin typeface="Verdana" panose="020B0604030504040204" pitchFamily="34" charset="0"/>
                </a:endParaRPr>
              </a:p>
            </p:txBody>
          </p:sp>
          <p:sp>
            <p:nvSpPr>
              <p:cNvPr id="14346" name="Прямое соединение 14345"/>
              <p:cNvSpPr/>
              <p:nvPr/>
            </p:nvSpPr>
            <p:spPr>
              <a:xfrm>
                <a:off x="7543" y="3813"/>
                <a:ext cx="0" cy="7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347" name="Прямое соединение 14346"/>
              <p:cNvSpPr/>
              <p:nvPr/>
            </p:nvSpPr>
            <p:spPr>
              <a:xfrm flipV="1">
                <a:off x="7995" y="3813"/>
                <a:ext cx="0" cy="79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348" name="Текстовое поле 14347"/>
              <p:cNvSpPr txBox="1"/>
              <p:nvPr/>
            </p:nvSpPr>
            <p:spPr>
              <a:xfrm>
                <a:off x="7510" y="4743"/>
                <a:ext cx="290" cy="57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>
                <a:spAutoFit/>
              </a:bodyPr>
              <a:p>
                <a:endParaRPr>
                  <a:latin typeface="Verdana" panose="020B0604030504040204" pitchFamily="34" charset="0"/>
                </a:endParaRPr>
              </a:p>
            </p:txBody>
          </p:sp>
          <p:sp>
            <p:nvSpPr>
              <p:cNvPr id="14349" name="Прямое соединение 14348"/>
              <p:cNvSpPr/>
              <p:nvPr/>
            </p:nvSpPr>
            <p:spPr>
              <a:xfrm>
                <a:off x="7995" y="5400"/>
                <a:ext cx="22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350" name="Прямое соединение 14349"/>
              <p:cNvSpPr/>
              <p:nvPr/>
            </p:nvSpPr>
            <p:spPr>
              <a:xfrm flipH="1">
                <a:off x="7995" y="5513"/>
                <a:ext cx="22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351" name="Прямое соединение 14350"/>
              <p:cNvSpPr/>
              <p:nvPr/>
            </p:nvSpPr>
            <p:spPr>
              <a:xfrm flipH="1" flipV="1">
                <a:off x="8448" y="3585"/>
                <a:ext cx="2042" cy="22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352" name="Прямое соединение 14351"/>
              <p:cNvSpPr/>
              <p:nvPr/>
            </p:nvSpPr>
            <p:spPr>
              <a:xfrm>
                <a:off x="7655" y="5853"/>
                <a:ext cx="0" cy="158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353" name="Текстовое поле 14352"/>
              <p:cNvSpPr txBox="1"/>
              <p:nvPr/>
            </p:nvSpPr>
            <p:spPr>
              <a:xfrm>
                <a:off x="5500" y="7668"/>
                <a:ext cx="6350" cy="140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x-none">
                    <a:latin typeface="Verdana" panose="020B0604030504040204" pitchFamily="34" charset="0"/>
                  </a:rPr>
                  <a:t>Поглощение C</a:t>
                </a:r>
                <a:r>
                  <a:rPr>
                    <a:latin typeface="Verdana" panose="020B0604030504040204" pitchFamily="34" charset="0"/>
                  </a:rPr>
                  <a:t> из воды в водных </a:t>
                </a:r>
                <a:r>
                  <a:rPr lang="ru-RU">
                    <a:latin typeface="Verdana" panose="020B0604030504040204" pitchFamily="34" charset="0"/>
                  </a:rPr>
                  <a:t>биогеоценозах</a:t>
                </a:r>
                <a:r>
                  <a:rPr>
                    <a:latin typeface="Verdana" panose="020B0604030504040204" pitchFamily="34" charset="0"/>
                  </a:rPr>
                  <a:t>: </a:t>
                </a:r>
                <a:r>
                  <a:rPr lang="ru-RU" sz="1600" err="1">
                    <a:latin typeface="Verdana" panose="020B0604030504040204" pitchFamily="34" charset="0"/>
                  </a:rPr>
                  <a:t>Ф</a:t>
                </a:r>
                <a:r>
                  <a:rPr sz="1600" err="1">
                    <a:latin typeface="Verdana" panose="020B0604030504040204" pitchFamily="34" charset="0"/>
                  </a:rPr>
                  <a:t>ораминиферы,Кораллы,Моллюски</a:t>
                </a:r>
                <a:endParaRPr sz="1600">
                  <a:latin typeface="Verdana" panose="020B0604030504040204" pitchFamily="34" charset="0"/>
                </a:endParaRPr>
              </a:p>
            </p:txBody>
          </p:sp>
          <p:sp>
            <p:nvSpPr>
              <p:cNvPr id="14354" name="Прямое соединение 14353"/>
              <p:cNvSpPr/>
              <p:nvPr/>
            </p:nvSpPr>
            <p:spPr>
              <a:xfrm flipV="1">
                <a:off x="8903" y="6308"/>
                <a:ext cx="1700" cy="124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355" name="Прямое соединение 14354"/>
              <p:cNvSpPr/>
              <p:nvPr/>
            </p:nvSpPr>
            <p:spPr>
              <a:xfrm flipH="1">
                <a:off x="5613" y="3473"/>
                <a:ext cx="1702" cy="567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371" name="Прямое соединение 14370"/>
              <p:cNvSpPr/>
              <p:nvPr/>
            </p:nvSpPr>
            <p:spPr>
              <a:xfrm>
                <a:off x="5500" y="9370"/>
                <a:ext cx="6690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sp>
            <p:nvSpPr>
              <p:cNvPr id="14372" name="Прямое соединение 14371"/>
              <p:cNvSpPr/>
              <p:nvPr/>
            </p:nvSpPr>
            <p:spPr>
              <a:xfrm flipV="1">
                <a:off x="12190" y="6420"/>
                <a:ext cx="0" cy="295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grpSp>
            <p:nvGrpSpPr>
              <p:cNvPr id="14375" name="Группа 14374"/>
              <p:cNvGrpSpPr/>
              <p:nvPr/>
            </p:nvGrpSpPr>
            <p:grpSpPr>
              <a:xfrm>
                <a:off x="-135" y="1998"/>
                <a:ext cx="7560" cy="7372"/>
                <a:chOff x="-54" y="799"/>
                <a:chExt cx="3024" cy="2949"/>
              </a:xfrm>
            </p:grpSpPr>
            <p:grpSp>
              <p:nvGrpSpPr>
                <p:cNvPr id="14373" name="Группа 14372"/>
                <p:cNvGrpSpPr/>
                <p:nvPr/>
              </p:nvGrpSpPr>
              <p:grpSpPr>
                <a:xfrm>
                  <a:off x="-54" y="799"/>
                  <a:ext cx="2299" cy="2949"/>
                  <a:chOff x="-54" y="799"/>
                  <a:chExt cx="2299" cy="2949"/>
                </a:xfrm>
              </p:grpSpPr>
              <p:sp>
                <p:nvSpPr>
                  <p:cNvPr id="14368" name="Прямоугольник 14367"/>
                  <p:cNvSpPr/>
                  <p:nvPr/>
                </p:nvSpPr>
                <p:spPr>
                  <a:xfrm>
                    <a:off x="0" y="1616"/>
                    <a:ext cx="2245" cy="2132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ru-RU" altLang="en-US"/>
                  </a:p>
                </p:txBody>
              </p:sp>
              <p:sp>
                <p:nvSpPr>
                  <p:cNvPr id="14356" name="Полилиния 14355"/>
                  <p:cNvSpPr/>
                  <p:nvPr/>
                </p:nvSpPr>
                <p:spPr>
                  <a:xfrm rot="5400000">
                    <a:off x="657" y="1025"/>
                    <a:ext cx="408" cy="409"/>
                  </a:xfrm>
                  <a:custGeom>
                    <a:avLst/>
                    <a:gdLst>
                      <a:gd name="txL" fmla="*/ 3375 w 21600"/>
                      <a:gd name="txT" fmla="*/ 5400 h 21600"/>
                      <a:gd name="txR" fmla="*/ 18900 w 21600"/>
                      <a:gd name="txB" fmla="*/ 16200 h 21600"/>
                    </a:gdLst>
                    <a:ahLst/>
                    <a:cxnLst>
                      <a:cxn ang="270">
                        <a:pos x="16200" y="0"/>
                      </a:cxn>
                      <a:cxn ang="180">
                        <a:pos x="0" y="10800"/>
                      </a:cxn>
                      <a:cxn ang="90">
                        <a:pos x="16200" y="21600"/>
                      </a:cxn>
                      <a:cxn ang="0">
                        <a:pos x="21600" y="10800"/>
                      </a:cxn>
                    </a:cxnLst>
                    <a:rect l="txL" t="txT" r="txR" b="txB"/>
                    <a:pathLst>
                      <a:path w="21600" h="21600">
                        <a:moveTo>
                          <a:pt x="16200" y="0"/>
                        </a:moveTo>
                        <a:lnTo>
                          <a:pt x="16200" y="5400"/>
                        </a:lnTo>
                        <a:lnTo>
                          <a:pt x="3375" y="5400"/>
                        </a:lnTo>
                        <a:lnTo>
                          <a:pt x="3375" y="16200"/>
                        </a:lnTo>
                        <a:lnTo>
                          <a:pt x="16200" y="16200"/>
                        </a:lnTo>
                        <a:lnTo>
                          <a:pt x="16200" y="21600"/>
                        </a:lnTo>
                        <a:lnTo>
                          <a:pt x="21600" y="10800"/>
                        </a:lnTo>
                        <a:close/>
                      </a:path>
                      <a:path w="21600" h="21600">
                        <a:moveTo>
                          <a:pt x="1350" y="5400"/>
                        </a:moveTo>
                        <a:lnTo>
                          <a:pt x="1350" y="16200"/>
                        </a:lnTo>
                        <a:lnTo>
                          <a:pt x="2700" y="16200"/>
                        </a:lnTo>
                        <a:lnTo>
                          <a:pt x="2700" y="5400"/>
                        </a:lnTo>
                        <a:close/>
                      </a:path>
                      <a:path w="21600" h="21600">
                        <a:moveTo>
                          <a:pt x="0" y="5400"/>
                        </a:moveTo>
                        <a:lnTo>
                          <a:pt x="0" y="16200"/>
                        </a:lnTo>
                        <a:lnTo>
                          <a:pt x="675" y="16200"/>
                        </a:lnTo>
                        <a:lnTo>
                          <a:pt x="675" y="5400"/>
                        </a:lnTo>
                        <a:close/>
                      </a:path>
                    </a:pathLst>
                  </a:custGeom>
                  <a:solidFill>
                    <a:srgbClr val="FFFF00"/>
                  </a:solidFill>
                  <a:ln w="9525" cap="flat" cmpd="sng">
                    <a:solidFill>
                      <a:schemeClr val="tx1"/>
                    </a:solidFill>
                    <a:prstDash val="solid"/>
                    <a:miter/>
                    <a:headEnd type="none" w="med" len="med"/>
                    <a:tailEnd type="none" w="med" len="med"/>
                  </a:ln>
                </p:spPr>
                <p:txBody>
                  <a:bodyPr/>
                  <a:p>
                    <a:endParaRPr lang="ru-RU" altLang="en-US"/>
                  </a:p>
                </p:txBody>
              </p:sp>
              <p:sp>
                <p:nvSpPr>
                  <p:cNvPr id="14357" name="Текстовое поле 14356"/>
                  <p:cNvSpPr txBox="1"/>
                  <p:nvPr/>
                </p:nvSpPr>
                <p:spPr>
                  <a:xfrm>
                    <a:off x="431" y="799"/>
                    <a:ext cx="907" cy="2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 algn="ctr">
                      <a:spcBef>
                        <a:spcPct val="50000"/>
                      </a:spcBef>
                    </a:pPr>
                    <a:r>
                      <a:rPr>
                        <a:latin typeface="Verdana" panose="020B0604030504040204" pitchFamily="34" charset="0"/>
                      </a:rPr>
                      <a:t>Свет</a:t>
                    </a:r>
                    <a:endParaRPr>
                      <a:latin typeface="Verdana" panose="020B0604030504040204" pitchFamily="34" charset="0"/>
                    </a:endParaRPr>
                  </a:p>
                </p:txBody>
              </p:sp>
              <p:sp>
                <p:nvSpPr>
                  <p:cNvPr id="14358" name="Текстовое поле 14357"/>
                  <p:cNvSpPr txBox="1"/>
                  <p:nvPr/>
                </p:nvSpPr>
                <p:spPr>
                  <a:xfrm>
                    <a:off x="-54" y="1752"/>
                    <a:ext cx="2163" cy="404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p>
                    <a:pPr algn="ctr"/>
                    <a:r>
                      <a:rPr>
                        <a:latin typeface="Verdana" panose="020B0604030504040204" pitchFamily="34" charset="0"/>
                      </a:rPr>
                      <a:t>Продуценты</a:t>
                    </a:r>
                    <a:endParaRPr>
                      <a:latin typeface="Verdana" panose="020B0604030504040204" pitchFamily="34" charset="0"/>
                    </a:endParaRPr>
                  </a:p>
                  <a:p>
                    <a:pPr algn="ctr"/>
                    <a:r>
                      <a:rPr lang="en-US" altLang="x-none">
                        <a:latin typeface="Verdana" panose="020B0604030504040204" pitchFamily="34" charset="0"/>
                      </a:rPr>
                      <a:t>6CO</a:t>
                    </a:r>
                    <a:r>
                      <a:rPr lang="en-US" altLang="x-none" baseline="-25000">
                        <a:latin typeface="Verdana" panose="020B0604030504040204" pitchFamily="34" charset="0"/>
                      </a:rPr>
                      <a:t>2</a:t>
                    </a:r>
                    <a:r>
                      <a:rPr lang="en-US" altLang="x-none">
                        <a:latin typeface="Verdana" panose="020B0604030504040204" pitchFamily="34" charset="0"/>
                      </a:rPr>
                      <a:t>+6H</a:t>
                    </a:r>
                    <a:r>
                      <a:rPr lang="en-US" altLang="x-none" baseline="-25000">
                        <a:latin typeface="Verdana" panose="020B0604030504040204" pitchFamily="34" charset="0"/>
                      </a:rPr>
                      <a:t>2</a:t>
                    </a:r>
                    <a:r>
                      <a:rPr lang="en-US" altLang="x-none">
                        <a:latin typeface="Verdana" panose="020B0604030504040204" pitchFamily="34" charset="0"/>
                      </a:rPr>
                      <a:t>O    </a:t>
                    </a:r>
                    <a:r>
                      <a:rPr>
                        <a:latin typeface="Verdana" panose="020B0604030504040204" pitchFamily="34" charset="0"/>
                      </a:rPr>
                      <a:t>С</a:t>
                    </a:r>
                    <a:r>
                      <a:rPr baseline="-25000">
                        <a:latin typeface="Verdana" panose="020B0604030504040204" pitchFamily="34" charset="0"/>
                      </a:rPr>
                      <a:t>6</a:t>
                    </a:r>
                    <a:r>
                      <a:rPr lang="en-US" altLang="x-none">
                        <a:latin typeface="Verdana" panose="020B0604030504040204" pitchFamily="34" charset="0"/>
                      </a:rPr>
                      <a:t>H</a:t>
                    </a:r>
                    <a:r>
                      <a:rPr lang="en-US" altLang="x-none" baseline="-25000">
                        <a:latin typeface="Verdana" panose="020B0604030504040204" pitchFamily="34" charset="0"/>
                      </a:rPr>
                      <a:t>12</a:t>
                    </a:r>
                    <a:r>
                      <a:rPr lang="en-US" altLang="x-none">
                        <a:latin typeface="Verdana" panose="020B0604030504040204" pitchFamily="34" charset="0"/>
                      </a:rPr>
                      <a:t>O</a:t>
                    </a:r>
                    <a:r>
                      <a:rPr lang="en-US" altLang="x-none" baseline="-25000">
                        <a:latin typeface="Verdana" panose="020B0604030504040204" pitchFamily="34" charset="0"/>
                      </a:rPr>
                      <a:t>6</a:t>
                    </a:r>
                    <a:r>
                      <a:rPr lang="en-US" altLang="x-none">
                        <a:latin typeface="Verdana" panose="020B0604030504040204" pitchFamily="34" charset="0"/>
                      </a:rPr>
                      <a:t>+6O</a:t>
                    </a:r>
                    <a:r>
                      <a:rPr lang="en-US" altLang="x-none" baseline="-25000">
                        <a:latin typeface="Verdana" panose="020B0604030504040204" pitchFamily="34" charset="0"/>
                      </a:rPr>
                      <a:t>2 </a:t>
                    </a:r>
                    <a:endParaRPr baseline="-25000">
                      <a:latin typeface="Verdana" panose="020B0604030504040204" pitchFamily="34" charset="0"/>
                    </a:endParaRPr>
                  </a:p>
                </p:txBody>
              </p:sp>
              <p:sp>
                <p:nvSpPr>
                  <p:cNvPr id="14359" name="Прямое соединение 14358"/>
                  <p:cNvSpPr/>
                  <p:nvPr/>
                </p:nvSpPr>
                <p:spPr>
                  <a:xfrm>
                    <a:off x="884" y="2024"/>
                    <a:ext cx="182" cy="0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14360" name="Прямое соединение 14359"/>
                  <p:cNvSpPr/>
                  <p:nvPr/>
                </p:nvSpPr>
                <p:spPr>
                  <a:xfrm flipH="1">
                    <a:off x="930" y="2205"/>
                    <a:ext cx="136" cy="454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14361" name="Текстовое поле 14360"/>
                  <p:cNvSpPr txBox="1"/>
                  <p:nvPr/>
                </p:nvSpPr>
                <p:spPr>
                  <a:xfrm>
                    <a:off x="476" y="2659"/>
                    <a:ext cx="1089" cy="101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p>
                    <a:pPr>
                      <a:spcBef>
                        <a:spcPct val="50000"/>
                      </a:spcBef>
                    </a:pPr>
                    <a:r>
                      <a:rPr err="1">
                        <a:latin typeface="Verdana" panose="020B0604030504040204" pitchFamily="34" charset="0"/>
                      </a:rPr>
                      <a:t>Консументы</a:t>
                    </a:r>
                    <a:endParaRPr>
                      <a:latin typeface="Verdana" panose="020B0604030504040204" pitchFamily="34" charset="0"/>
                    </a:endParaRPr>
                  </a:p>
                  <a:p>
                    <a:pPr>
                      <a:spcBef>
                        <a:spcPct val="50000"/>
                      </a:spcBef>
                    </a:pPr>
                    <a:endParaRPr>
                      <a:latin typeface="Verdana" panose="020B0604030504040204" pitchFamily="34" charset="0"/>
                    </a:endParaRPr>
                  </a:p>
                  <a:p>
                    <a:pPr>
                      <a:spcBef>
                        <a:spcPct val="50000"/>
                      </a:spcBef>
                    </a:pPr>
                    <a:endParaRPr>
                      <a:latin typeface="Verdana" panose="020B0604030504040204" pitchFamily="34" charset="0"/>
                    </a:endParaRPr>
                  </a:p>
                  <a:p>
                    <a:pPr>
                      <a:spcBef>
                        <a:spcPct val="50000"/>
                      </a:spcBef>
                    </a:pPr>
                    <a:r>
                      <a:rPr err="1">
                        <a:latin typeface="Verdana" panose="020B0604030504040204" pitchFamily="34" charset="0"/>
                      </a:rPr>
                      <a:t>Редуценты</a:t>
                    </a:r>
                    <a:endParaRPr>
                      <a:latin typeface="Verdana" panose="020B0604030504040204" pitchFamily="34" charset="0"/>
                    </a:endParaRPr>
                  </a:p>
                </p:txBody>
              </p:sp>
              <p:sp>
                <p:nvSpPr>
                  <p:cNvPr id="14362" name="Прямое соединение 14361"/>
                  <p:cNvSpPr/>
                  <p:nvPr/>
                </p:nvSpPr>
                <p:spPr>
                  <a:xfrm>
                    <a:off x="930" y="2886"/>
                    <a:ext cx="0" cy="544"/>
                  </a:xfrm>
                  <a:prstGeom prst="line">
                    <a:avLst/>
                  </a:prstGeom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triangle" w="med" len="med"/>
                  </a:ln>
                </p:spPr>
              </p:sp>
              <p:sp>
                <p:nvSpPr>
                  <p:cNvPr id="14369" name="Текстовое поле 14368"/>
                  <p:cNvSpPr txBox="1"/>
                  <p:nvPr/>
                </p:nvSpPr>
                <p:spPr>
                  <a:xfrm>
                    <a:off x="340" y="1389"/>
                    <a:ext cx="1183" cy="231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none" anchor="t">
                    <a:spAutoFit/>
                  </a:bodyPr>
                  <a:p>
                    <a:r>
                      <a:rPr>
                        <a:latin typeface="Verdana" panose="020B0604030504040204" pitchFamily="34" charset="0"/>
                      </a:rPr>
                      <a:t>Биогеоценозы</a:t>
                    </a:r>
                    <a:endParaRPr>
                      <a:latin typeface="Verdana" panose="020B0604030504040204" pitchFamily="34" charset="0"/>
                    </a:endParaRPr>
                  </a:p>
                </p:txBody>
              </p:sp>
            </p:grpSp>
            <p:sp>
              <p:nvSpPr>
                <p:cNvPr id="14374" name="Прямое соединение 14373"/>
                <p:cNvSpPr/>
                <p:nvPr/>
              </p:nvSpPr>
              <p:spPr>
                <a:xfrm flipV="1">
                  <a:off x="2154" y="1480"/>
                  <a:ext cx="816" cy="272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</p:grpSp>
        </p:grpSp>
        <p:sp>
          <p:nvSpPr>
            <p:cNvPr id="5" name="Текстовое поле 4"/>
            <p:cNvSpPr txBox="1"/>
            <p:nvPr/>
          </p:nvSpPr>
          <p:spPr>
            <a:xfrm>
              <a:off x="8820" y="3337"/>
              <a:ext cx="2607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>
                <a:spcBef>
                  <a:spcPct val="50000"/>
                </a:spcBef>
              </a:pPr>
              <a:r>
                <a:rPr lang="ru-RU">
                  <a:latin typeface="Verdana" panose="020B0604030504040204" pitchFamily="34" charset="0"/>
                </a:rPr>
                <a:t>Атмосфера</a:t>
              </a:r>
              <a:endParaRPr lang="ru-RU">
                <a:latin typeface="Verdan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Биогеохимические циклы</a:t>
            </a:r>
            <a:endParaRPr lang="ru-RU" sz="3200" dirty="0"/>
          </a:p>
        </p:txBody>
      </p:sp>
      <p:sp>
        <p:nvSpPr>
          <p:cNvPr id="2" name="Объект 3"/>
          <p:cNvSpPr>
            <a:spLocks noGrp="1"/>
          </p:cNvSpPr>
          <p:nvPr>
            <p:ph idx="1"/>
          </p:nvPr>
        </p:nvSpPr>
        <p:spPr>
          <a:xfrm>
            <a:off x="1017905" y="1078230"/>
            <a:ext cx="4348480" cy="5185410"/>
          </a:xfrm>
        </p:spPr>
        <p:txBody>
          <a:bodyPr>
            <a:normAutofit fontScale="90000" lnSpcReduction="20000"/>
          </a:bodyPr>
          <a:p>
            <a:r>
              <a:rPr lang="ru-RU" b="1"/>
              <a:t>Азот </a:t>
            </a:r>
            <a:r>
              <a:rPr lang="ru-RU"/>
              <a:t>очень инертный газ.</a:t>
            </a:r>
            <a:endParaRPr lang="ru-RU"/>
          </a:p>
          <a:p>
            <a:r>
              <a:rPr lang="ru-RU"/>
              <a:t>Он входит в состав белков, нуклеиновых кислот и других важнейших компонентов живого.</a:t>
            </a:r>
            <a:endParaRPr lang="ru-RU"/>
          </a:p>
          <a:p>
            <a:r>
              <a:rPr lang="ru-RU"/>
              <a:t>Его вовлечение в биогеохимические циклы происходит во многом за счет организмов.</a:t>
            </a:r>
            <a:endParaRPr lang="ru-RU"/>
          </a:p>
          <a:p>
            <a:r>
              <a:rPr lang="ru-RU"/>
              <a:t>Большую роль в этом играют азотфиксирующие бактерии, способные усваивать атмосферный азот.</a:t>
            </a:r>
            <a:endParaRPr lang="ru-RU"/>
          </a:p>
          <a:p>
            <a:r>
              <a:rPr lang="ru-RU"/>
              <a:t>Растения потребляют азот в основном в форме нитратов.</a:t>
            </a:r>
            <a:endParaRPr lang="ru-RU"/>
          </a:p>
          <a:p>
            <a:r>
              <a:rPr lang="ru-RU"/>
              <a:t>Животные получают азот от растений. </a:t>
            </a:r>
            <a:endParaRPr 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5340" y="996315"/>
            <a:ext cx="5341620" cy="5267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Биогеохимические циклы</a:t>
            </a:r>
            <a:endParaRPr lang="ru-RU" sz="3200" dirty="0"/>
          </a:p>
        </p:txBody>
      </p:sp>
      <p:sp>
        <p:nvSpPr>
          <p:cNvPr id="2" name="Объект 3"/>
          <p:cNvSpPr>
            <a:spLocks noGrp="1"/>
          </p:cNvSpPr>
          <p:nvPr>
            <p:ph idx="1"/>
          </p:nvPr>
        </p:nvSpPr>
        <p:spPr>
          <a:xfrm>
            <a:off x="692150" y="991235"/>
            <a:ext cx="4402455" cy="5185410"/>
          </a:xfrm>
        </p:spPr>
        <p:txBody>
          <a:bodyPr/>
          <a:p>
            <a:r>
              <a:rPr lang="ru-RU" b="1"/>
              <a:t>Фосфор </a:t>
            </a:r>
            <a:r>
              <a:rPr lang="ru-RU"/>
              <a:t>необходим растениям и является важнейшим лимитирующим фактором для них. </a:t>
            </a:r>
            <a:endParaRPr lang="ru-RU"/>
          </a:p>
          <a:p>
            <a:r>
              <a:rPr lang="ru-RU"/>
              <a:t>Растения потребляют его в форме фосфатов.</a:t>
            </a:r>
            <a:endParaRPr lang="ru-RU"/>
          </a:p>
          <a:p>
            <a:pPr marL="0" indent="0">
              <a:buNone/>
            </a:pPr>
            <a:endParaRPr 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9535" y="991235"/>
            <a:ext cx="6818630" cy="4968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202426" y="918781"/>
            <a:ext cx="7315200" cy="811096"/>
          </a:xfrm>
        </p:spPr>
        <p:txBody>
          <a:bodyPr/>
          <a:lstStyle/>
          <a:p>
            <a:r>
              <a:rPr lang="ru-RU" dirty="0"/>
              <a:t>ТРЕНАЖЁР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93" y="1757935"/>
            <a:ext cx="4446871" cy="44516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ТРЕНАЖЕР</a:t>
            </a:r>
            <a:endParaRPr lang="ru-RU" sz="3200" dirty="0"/>
          </a:p>
        </p:txBody>
      </p:sp>
      <p:pic>
        <p:nvPicPr>
          <p:cNvPr id="5" name="Объект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"/>
          <a:stretch>
            <a:fillRect/>
          </a:stretch>
        </p:blipFill>
        <p:spPr>
          <a:xfrm>
            <a:off x="318433" y="0"/>
            <a:ext cx="991403" cy="952902"/>
          </a:xfrm>
          <a:prstGeom prst="rect">
            <a:avLst/>
          </a:prstGeom>
        </p:spPr>
      </p:pic>
      <p:pic>
        <p:nvPicPr>
          <p:cNvPr id="2" name="Замещающее содержимое 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6420" y="1771015"/>
            <a:ext cx="7560945" cy="333883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629400" y="2019935"/>
            <a:ext cx="1810385" cy="5670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7360285" y="2019935"/>
            <a:ext cx="774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3200"/>
              <a:t>?</a:t>
            </a:r>
            <a:endParaRPr lang="en-US" altLang="ru-RU" sz="3200"/>
          </a:p>
        </p:txBody>
      </p:sp>
      <p:sp>
        <p:nvSpPr>
          <p:cNvPr id="8" name="Стрелка вниз 7"/>
          <p:cNvSpPr/>
          <p:nvPr/>
        </p:nvSpPr>
        <p:spPr>
          <a:xfrm rot="18000000">
            <a:off x="8272780" y="2413000"/>
            <a:ext cx="316230" cy="5016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77215" y="1856105"/>
            <a:ext cx="33039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>
                <a:latin typeface="Arial" panose="020B0604020202020204" pitchFamily="34" charset="0"/>
                <a:cs typeface="Arial" panose="020B0604020202020204" pitchFamily="34" charset="0"/>
              </a:rPr>
              <a:t>1. Какой элемент круговорота фосфора кроется под знаком вопроса?</a:t>
            </a:r>
            <a:endParaRPr lang="ru-RU" altLang="ru-R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pPr marL="0" indent="0">
              <a:buNone/>
            </a:pPr>
            <a:r>
              <a:rPr lang="ru-RU"/>
              <a:t>2.Какие из оболочек Земли взаимодействуют с биосферой? (любое количество правильных ответов)</a:t>
            </a:r>
            <a:endParaRPr lang="ru-RU"/>
          </a:p>
          <a:p>
            <a:pPr marL="0" indent="0">
              <a:buNone/>
            </a:pPr>
            <a:r>
              <a:rPr lang="ru-RU"/>
              <a:t>а) Атмосфера</a:t>
            </a:r>
            <a:endParaRPr lang="ru-RU"/>
          </a:p>
          <a:p>
            <a:pPr marL="0" indent="0">
              <a:buNone/>
            </a:pPr>
            <a:r>
              <a:rPr lang="ru-RU"/>
              <a:t>б) Стратосфера</a:t>
            </a:r>
            <a:endParaRPr lang="ru-RU"/>
          </a:p>
          <a:p>
            <a:pPr marL="0" indent="0">
              <a:buNone/>
            </a:pPr>
            <a:r>
              <a:rPr lang="ru-RU"/>
              <a:t>в) Литосфера</a:t>
            </a:r>
            <a:endParaRPr lang="ru-RU"/>
          </a:p>
          <a:p>
            <a:pPr marL="0" indent="0">
              <a:buNone/>
            </a:pPr>
            <a:r>
              <a:rPr lang="ru-RU"/>
              <a:t>г)  Гидросфера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ТРЕНАЖЕР</a:t>
            </a:r>
            <a:endParaRPr lang="ru-RU" sz="3200" dirty="0"/>
          </a:p>
        </p:txBody>
      </p:sp>
      <p:pic>
        <p:nvPicPr>
          <p:cNvPr id="5" name="Объект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"/>
          <a:stretch>
            <a:fillRect/>
          </a:stretch>
        </p:blipFill>
        <p:spPr>
          <a:xfrm>
            <a:off x="318433" y="0"/>
            <a:ext cx="991403" cy="952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873" y="-2106"/>
            <a:ext cx="12189451" cy="6862210"/>
          </a:xfrm>
        </p:spPr>
      </p:pic>
      <p:sp>
        <p:nvSpPr>
          <p:cNvPr id="7" name="TextBox 6"/>
          <p:cNvSpPr txBox="1"/>
          <p:nvPr/>
        </p:nvSpPr>
        <p:spPr>
          <a:xfrm>
            <a:off x="2367815" y="5399772"/>
            <a:ext cx="9295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00579C"/>
                </a:solidFill>
                <a:latin typeface="+mj-lt"/>
              </a:rPr>
              <a:t>ПОПРОБУЙ САМ! НЕ СПЕШИ ЗАГЛЯДЫВАТЬ В ОТВЕТ!</a:t>
            </a:r>
            <a:endParaRPr lang="ru-RU" sz="4000" dirty="0">
              <a:solidFill>
                <a:srgbClr val="00579C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/>
              <a:t>Вопрос 1. Ответ «Гуано» (допустимые ответы «Помет», «Экскременты»)</a:t>
            </a:r>
            <a:endParaRPr lang="ru-RU"/>
          </a:p>
          <a:p>
            <a:r>
              <a:rPr lang="ru-RU"/>
              <a:t>Вопрос 2. Ответ а, в, г.</a:t>
            </a:r>
            <a:endParaRPr lang="ru-RU"/>
          </a:p>
          <a:p>
            <a:endParaRPr lang="ru-RU"/>
          </a:p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ОТВЕТЫ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 dirty="0"/>
              <a:t>Понятие биосферы</a:t>
            </a:r>
            <a:endParaRPr lang="ru-RU" dirty="0"/>
          </a:p>
          <a:p>
            <a:r>
              <a:rPr lang="ru-RU" dirty="0">
                <a:sym typeface="+mn-ea"/>
              </a:rPr>
              <a:t>Жизненные среды (водная, воздушно-наземная, почва и тела организмов).</a:t>
            </a:r>
            <a:endParaRPr lang="ru-RU" dirty="0"/>
          </a:p>
          <a:p>
            <a:r>
              <a:rPr lang="ru-RU" dirty="0"/>
              <a:t>Биогеохимия (типы веществ, принимающих участие в биогеохимических реакциях)</a:t>
            </a:r>
            <a:endParaRPr lang="ru-RU" dirty="0"/>
          </a:p>
          <a:p>
            <a:r>
              <a:rPr lang="ru-RU" dirty="0"/>
              <a:t>Приспособления к существованию в разных средах.</a:t>
            </a:r>
            <a:endParaRPr lang="ru-RU" dirty="0"/>
          </a:p>
          <a:p>
            <a:r>
              <a:rPr lang="ru-RU" dirty="0"/>
              <a:t>Влияние организмов на окружающую среду.</a:t>
            </a:r>
            <a:endParaRPr lang="ru-RU" dirty="0"/>
          </a:p>
          <a:p>
            <a:r>
              <a:rPr lang="ru-RU" dirty="0"/>
              <a:t>Круговороты веществ в биосфере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ОСНОВНЫЕ ВОПРОСЫ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/>
              <a:t>Вопрос 1.</a:t>
            </a:r>
            <a:endParaRPr lang="ru-RU"/>
          </a:p>
          <a:p>
            <a:r>
              <a:rPr lang="ru-RU"/>
              <a:t> К биогенным элементам относят </a:t>
            </a:r>
            <a:r>
              <a:rPr lang="en-US" altLang="ru-RU"/>
              <a:t>(</a:t>
            </a:r>
            <a:r>
              <a:rPr lang="ru-RU" altLang="ru-RU"/>
              <a:t>Любое количество правильных ответов)</a:t>
            </a:r>
            <a:r>
              <a:rPr lang="ru-RU"/>
              <a:t>:</a:t>
            </a:r>
            <a:endParaRPr lang="ru-RU"/>
          </a:p>
          <a:p>
            <a:r>
              <a:rPr lang="ru-RU"/>
              <a:t>а) С, N, S и </a:t>
            </a:r>
            <a:r>
              <a:rPr lang="en-US" altLang="ru-RU"/>
              <a:t>Cl</a:t>
            </a:r>
            <a:r>
              <a:rPr lang="ru-RU"/>
              <a:t>;</a:t>
            </a:r>
            <a:endParaRPr lang="ru-RU"/>
          </a:p>
          <a:p>
            <a:r>
              <a:rPr lang="ru-RU"/>
              <a:t>б) С, N, S и </a:t>
            </a:r>
            <a:r>
              <a:rPr lang="en-US"/>
              <a:t>Ni</a:t>
            </a:r>
            <a:r>
              <a:rPr lang="ru-RU"/>
              <a:t>;</a:t>
            </a:r>
            <a:endParaRPr lang="ru-RU"/>
          </a:p>
          <a:p>
            <a:r>
              <a:rPr lang="ru-RU"/>
              <a:t>в) С, Н, N, S и Р;</a:t>
            </a:r>
            <a:endParaRPr lang="ru-RU"/>
          </a:p>
          <a:p>
            <a:r>
              <a:rPr lang="ru-RU"/>
              <a:t>г) С, N, S, Р, О и Н.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>
                <a:sym typeface="+mn-ea"/>
              </a:rPr>
              <a:t>Вопрос 2.</a:t>
            </a:r>
            <a:endParaRPr lang="ru-RU"/>
          </a:p>
          <a:p>
            <a:r>
              <a:rPr lang="ru-RU"/>
              <a:t>Круговорот воды на Земле (</a:t>
            </a:r>
            <a:r>
              <a:rPr lang="ru-RU" altLang="ru-RU">
                <a:sym typeface="+mn-ea"/>
              </a:rPr>
              <a:t>Любое количество правильных ответов)</a:t>
            </a:r>
            <a:r>
              <a:rPr lang="ru-RU"/>
              <a:t>:</a:t>
            </a:r>
            <a:endParaRPr lang="ru-RU"/>
          </a:p>
          <a:p>
            <a:r>
              <a:rPr lang="ru-RU"/>
              <a:t>а) может происходить без участия живых организмов;</a:t>
            </a:r>
            <a:endParaRPr lang="ru-RU"/>
          </a:p>
          <a:p>
            <a:r>
              <a:rPr lang="ru-RU"/>
              <a:t>б) не может происходить без участия живых организмов;</a:t>
            </a:r>
            <a:endParaRPr lang="ru-RU"/>
          </a:p>
          <a:p>
            <a:r>
              <a:rPr lang="ru-RU"/>
              <a:t>в) является полностью замкнутым;</a:t>
            </a:r>
            <a:endParaRPr lang="ru-RU"/>
          </a:p>
          <a:p>
            <a:r>
              <a:rPr lang="ru-RU"/>
              <a:t>г) происходит в течение суток.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>
                <a:sym typeface="+mn-ea"/>
              </a:rPr>
              <a:t>Вопрос 3.</a:t>
            </a:r>
            <a:endParaRPr lang="ru-RU"/>
          </a:p>
          <a:p>
            <a:r>
              <a:rPr lang="ru-RU"/>
              <a:t>В процессе круговорота углерода в природе (</a:t>
            </a:r>
            <a:r>
              <a:rPr lang="ru-RU" altLang="ru-RU">
                <a:sym typeface="+mn-ea"/>
              </a:rPr>
              <a:t>Любое количество правильных ответов</a:t>
            </a:r>
            <a:r>
              <a:rPr lang="ru-RU"/>
              <a:t>):</a:t>
            </a:r>
            <a:endParaRPr lang="ru-RU"/>
          </a:p>
          <a:p>
            <a:r>
              <a:rPr lang="ru-RU"/>
              <a:t>а) важной составляющей является процесс фотосинтеза;</a:t>
            </a:r>
            <a:endParaRPr lang="ru-RU"/>
          </a:p>
          <a:p>
            <a:r>
              <a:rPr lang="ru-RU"/>
              <a:t>б) может быть не задействован фотосинтез;</a:t>
            </a:r>
            <a:endParaRPr lang="ru-RU"/>
          </a:p>
          <a:p>
            <a:r>
              <a:rPr lang="ru-RU"/>
              <a:t>в) основным компонентом является каменный уголь;</a:t>
            </a:r>
            <a:endParaRPr lang="ru-RU"/>
          </a:p>
          <a:p>
            <a:r>
              <a:rPr lang="ru-RU"/>
              <a:t>г) часть углерода захоранивается.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>
                <a:sym typeface="+mn-ea"/>
              </a:rPr>
              <a:t>Вопрос 4.</a:t>
            </a:r>
            <a:r>
              <a:rPr lang="ru-RU"/>
              <a:t> </a:t>
            </a:r>
            <a:endParaRPr lang="ru-RU"/>
          </a:p>
          <a:p>
            <a:r>
              <a:rPr lang="ru-RU"/>
              <a:t>В круговороте углерода углекислый газ </a:t>
            </a:r>
            <a:r>
              <a:rPr lang="ru-RU">
                <a:sym typeface="+mn-ea"/>
              </a:rPr>
              <a:t> (</a:t>
            </a:r>
            <a:r>
              <a:rPr lang="ru-RU" altLang="ru-RU">
                <a:sym typeface="+mn-ea"/>
              </a:rPr>
              <a:t>Любое количество правильных ответов</a:t>
            </a:r>
            <a:r>
              <a:rPr lang="ru-RU">
                <a:sym typeface="+mn-ea"/>
              </a:rPr>
              <a:t>)</a:t>
            </a:r>
            <a:r>
              <a:rPr lang="ru-RU"/>
              <a:t>:</a:t>
            </a:r>
            <a:endParaRPr lang="ru-RU"/>
          </a:p>
          <a:p>
            <a:r>
              <a:rPr lang="ru-RU"/>
              <a:t>а) поглощается продуцентами;</a:t>
            </a:r>
            <a:endParaRPr lang="ru-RU"/>
          </a:p>
          <a:p>
            <a:r>
              <a:rPr lang="ru-RU"/>
              <a:t>б) выделяется консументами;</a:t>
            </a:r>
            <a:endParaRPr lang="ru-RU"/>
          </a:p>
          <a:p>
            <a:r>
              <a:rPr lang="ru-RU"/>
              <a:t>в) выделяется из почвы в атмосферу;</a:t>
            </a:r>
            <a:endParaRPr lang="ru-RU"/>
          </a:p>
          <a:p>
            <a:r>
              <a:rPr lang="ru-RU"/>
              <a:t>г) выделяется в процессе фотосинтеза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>
                <a:sym typeface="+mn-ea"/>
              </a:rPr>
              <a:t>Вопрос 5.</a:t>
            </a:r>
            <a:endParaRPr lang="ru-RU"/>
          </a:p>
          <a:p>
            <a:r>
              <a:rPr lang="ru-RU"/>
              <a:t>Биосфера – глобальная экосистема, структурными компонентами которой являются </a:t>
            </a:r>
            <a:r>
              <a:rPr lang="ru-RU">
                <a:sym typeface="+mn-ea"/>
              </a:rPr>
              <a:t> (</a:t>
            </a:r>
            <a:r>
              <a:rPr lang="ru-RU" altLang="ru-RU">
                <a:sym typeface="+mn-ea"/>
              </a:rPr>
              <a:t>Любое количество правильных ответов</a:t>
            </a:r>
            <a:r>
              <a:rPr lang="ru-RU">
                <a:sym typeface="+mn-ea"/>
              </a:rPr>
              <a:t>)</a:t>
            </a:r>
            <a:r>
              <a:rPr lang="ru-RU"/>
              <a:t>:</a:t>
            </a:r>
            <a:endParaRPr lang="ru-RU"/>
          </a:p>
          <a:p>
            <a:r>
              <a:rPr lang="ru-RU"/>
              <a:t>а) классы и отделы растений </a:t>
            </a:r>
            <a:endParaRPr lang="ru-RU"/>
          </a:p>
          <a:p>
            <a:r>
              <a:rPr lang="ru-RU"/>
              <a:t>б) популяции</a:t>
            </a:r>
            <a:endParaRPr lang="ru-RU"/>
          </a:p>
          <a:p>
            <a:r>
              <a:rPr lang="ru-RU"/>
              <a:t>в) биогеоценозы </a:t>
            </a:r>
            <a:endParaRPr lang="ru-RU"/>
          </a:p>
          <a:p>
            <a:r>
              <a:rPr lang="ru-RU"/>
              <a:t>г) классы и типы животных.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64185" y="991235"/>
            <a:ext cx="4472305" cy="5185410"/>
          </a:xfrm>
        </p:spPr>
        <p:txBody>
          <a:bodyPr/>
          <a:lstStyle/>
          <a:p>
            <a:r>
              <a:rPr lang="ru-RU"/>
              <a:t>Вопрос 6.</a:t>
            </a:r>
            <a:endParaRPr lang="ru-RU"/>
          </a:p>
          <a:p>
            <a:r>
              <a:rPr lang="ru-RU"/>
              <a:t>Что находится под знаком вопроса на приведенном рисунке?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rcRect l="21350" t="19815" r="30417" b="15370"/>
          <a:stretch>
            <a:fillRect/>
          </a:stretch>
        </p:blipFill>
        <p:spPr>
          <a:xfrm>
            <a:off x="4937125" y="991235"/>
            <a:ext cx="7056755" cy="533400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5872480" y="4196715"/>
            <a:ext cx="7620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4400" b="1"/>
              <a:t>?</a:t>
            </a:r>
            <a:endParaRPr lang="ru-RU" altLang="en-US" sz="4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/>
              <a:t>Вопрос 7.</a:t>
            </a:r>
            <a:endParaRPr lang="ru-RU"/>
          </a:p>
          <a:p>
            <a:r>
              <a:rPr lang="ru-RU"/>
              <a:t>Какие из приведенных ниже организмов проводят часть своего жизненного цикла в воздушно-наземной среде? </a:t>
            </a:r>
            <a:r>
              <a:rPr lang="ru-RU">
                <a:sym typeface="+mn-ea"/>
              </a:rPr>
              <a:t>(</a:t>
            </a:r>
            <a:r>
              <a:rPr lang="ru-RU" altLang="ru-RU">
                <a:sym typeface="+mn-ea"/>
              </a:rPr>
              <a:t>Любое количество правильных ответов</a:t>
            </a:r>
            <a:r>
              <a:rPr lang="ru-RU">
                <a:sym typeface="+mn-ea"/>
              </a:rPr>
              <a:t>)</a:t>
            </a:r>
            <a:endParaRPr lang="ru-RU"/>
          </a:p>
          <a:p>
            <a:r>
              <a:rPr lang="ru-RU"/>
              <a:t>а) Широкий лентец</a:t>
            </a:r>
            <a:endParaRPr lang="ru-RU"/>
          </a:p>
          <a:p>
            <a:r>
              <a:rPr lang="ru-RU"/>
              <a:t>б) Аскарида</a:t>
            </a:r>
            <a:endParaRPr lang="ru-RU"/>
          </a:p>
          <a:p>
            <a:r>
              <a:rPr lang="ru-RU"/>
              <a:t>в) Малярийный плазмодий</a:t>
            </a:r>
            <a:endParaRPr lang="ru-RU"/>
          </a:p>
          <a:p>
            <a:r>
              <a:rPr lang="ru-RU"/>
              <a:t>г) Чесоточный зудень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/>
              <a:t>Вопрос 8.</a:t>
            </a:r>
            <a:endParaRPr lang="ru-RU"/>
          </a:p>
          <a:p>
            <a:r>
              <a:rPr lang="ru-RU"/>
              <a:t>Вставьте пропущенные слова.</a:t>
            </a:r>
            <a:endParaRPr lang="ru-RU"/>
          </a:p>
          <a:p>
            <a:r>
              <a:rPr lang="ru-RU"/>
              <a:t>8.1 Биосфера - глобальная ......................... Земли.</a:t>
            </a:r>
            <a:endParaRPr lang="ru-RU"/>
          </a:p>
          <a:p>
            <a:r>
              <a:rPr lang="ru-RU"/>
              <a:t>8.2 Растворяясь в воде углекислый газ дает ................... кислоту.</a:t>
            </a:r>
            <a:endParaRPr lang="ru-RU"/>
          </a:p>
          <a:p>
            <a:r>
              <a:rPr lang="ru-RU"/>
              <a:t>8.3 Кислород биогенного происхождения является побочным продуктом ........................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/>
              <a:t>Вопрос 9.</a:t>
            </a:r>
            <a:endParaRPr lang="ru-RU"/>
          </a:p>
          <a:p>
            <a:r>
              <a:rPr lang="ru-RU"/>
              <a:t>К какому типу биогеохимических веществ относится почва? </a:t>
            </a:r>
            <a:r>
              <a:rPr lang="ru-RU">
                <a:sym typeface="+mn-ea"/>
              </a:rPr>
              <a:t>(</a:t>
            </a:r>
            <a:r>
              <a:rPr lang="ru-RU" altLang="ru-RU">
                <a:sym typeface="+mn-ea"/>
              </a:rPr>
              <a:t>Любое количество правильных ответов</a:t>
            </a:r>
            <a:r>
              <a:rPr lang="ru-RU">
                <a:sym typeface="+mn-ea"/>
              </a:rPr>
              <a:t>)</a:t>
            </a:r>
            <a:endParaRPr lang="ru-RU"/>
          </a:p>
          <a:p>
            <a:r>
              <a:rPr lang="ru-RU"/>
              <a:t>а) Косное вещество</a:t>
            </a:r>
            <a:endParaRPr lang="ru-RU"/>
          </a:p>
          <a:p>
            <a:r>
              <a:rPr lang="ru-RU"/>
              <a:t>б) Биокосное вещество</a:t>
            </a:r>
            <a:endParaRPr lang="ru-RU"/>
          </a:p>
          <a:p>
            <a:r>
              <a:rPr lang="ru-RU"/>
              <a:t>в) Живое вещество</a:t>
            </a:r>
            <a:endParaRPr lang="ru-RU"/>
          </a:p>
          <a:p>
            <a:r>
              <a:rPr lang="ru-RU"/>
              <a:t>г) Космическое вещество</a:t>
            </a:r>
            <a:endParaRPr lang="ru-RU"/>
          </a:p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296545" y="991235"/>
            <a:ext cx="5099050" cy="5185410"/>
          </a:xfrm>
        </p:spPr>
        <p:txBody>
          <a:bodyPr/>
          <a:lstStyle/>
          <a:p>
            <a:r>
              <a:rPr lang="ru-RU"/>
              <a:t>Вопрос 10.</a:t>
            </a:r>
            <a:endParaRPr lang="ru-RU"/>
          </a:p>
          <a:p>
            <a:r>
              <a:rPr lang="ru-RU"/>
              <a:t>Какие элементы биогеохимического круговорота углерода соответствуют номерам 1, 2, 3 на приведенной схеме.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5509895" y="681355"/>
            <a:ext cx="6675120" cy="5198110"/>
            <a:chOff x="8677" y="1073"/>
            <a:chExt cx="10512" cy="8186"/>
          </a:xfrm>
        </p:grpSpPr>
        <p:pic>
          <p:nvPicPr>
            <p:cNvPr id="2" name="Изображение -2147482624" descr="цикл углерода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77" y="1073"/>
              <a:ext cx="10513" cy="818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73742884" name="Текстовое поле 1073742883"/>
            <p:cNvSpPr txBox="1"/>
            <p:nvPr/>
          </p:nvSpPr>
          <p:spPr>
            <a:xfrm>
              <a:off x="12943" y="3651"/>
              <a:ext cx="1980" cy="40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ru-RU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Аимосфера</a:t>
              </a:r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742883" name="Текстовое поле 1073742882"/>
            <p:cNvSpPr txBox="1"/>
            <p:nvPr/>
          </p:nvSpPr>
          <p:spPr>
            <a:xfrm>
              <a:off x="15902" y="2613"/>
              <a:ext cx="1620" cy="52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r>
                <a:rPr lang="ru-RU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Вулканы</a:t>
              </a:r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742880" name="Текстовое поле 1073742879"/>
            <p:cNvSpPr txBox="1"/>
            <p:nvPr/>
          </p:nvSpPr>
          <p:spPr>
            <a:xfrm>
              <a:off x="12943" y="4998"/>
              <a:ext cx="2815" cy="2387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p>
              <a:pPr algn="ctr"/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ru-RU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Океан</a:t>
              </a:r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3742873" name="Текстовое поле 1073742872"/>
            <p:cNvSpPr txBox="1"/>
            <p:nvPr/>
          </p:nvSpPr>
          <p:spPr>
            <a:xfrm>
              <a:off x="9351" y="4242"/>
              <a:ext cx="2208" cy="54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p>
              <a:r>
                <a:rPr lang="ru-RU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Консументы</a:t>
              </a:r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Текстовое поле 4"/>
            <p:cNvSpPr txBox="1"/>
            <p:nvPr/>
          </p:nvSpPr>
          <p:spPr>
            <a:xfrm>
              <a:off x="15902" y="3890"/>
              <a:ext cx="2831" cy="1108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square"/>
            <a:p>
              <a:r>
                <a:rPr lang="ru-RU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Деятельность человека</a:t>
              </a:r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Текстовое поле 5"/>
            <p:cNvSpPr txBox="1"/>
            <p:nvPr/>
          </p:nvSpPr>
          <p:spPr>
            <a:xfrm>
              <a:off x="9891" y="2781"/>
              <a:ext cx="112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Текстовое поле 6"/>
            <p:cNvSpPr txBox="1"/>
            <p:nvPr/>
          </p:nvSpPr>
          <p:spPr>
            <a:xfrm>
              <a:off x="9579" y="5950"/>
              <a:ext cx="175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Текстовое поле 8"/>
            <p:cNvSpPr txBox="1"/>
            <p:nvPr/>
          </p:nvSpPr>
          <p:spPr>
            <a:xfrm>
              <a:off x="10740" y="7877"/>
              <a:ext cx="112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140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ru-RU" alt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sym typeface="+mn-ea"/>
              </a:rPr>
              <a:t>А. А. Каменский, Е. А. </a:t>
            </a:r>
            <a:r>
              <a:rPr lang="ru-RU" dirty="0" err="1">
                <a:sym typeface="+mn-ea"/>
              </a:rPr>
              <a:t>Криксунов</a:t>
            </a:r>
            <a:r>
              <a:rPr lang="ru-RU" dirty="0">
                <a:sym typeface="+mn-ea"/>
              </a:rPr>
              <a:t>, В. В. Пасечник</a:t>
            </a:r>
            <a:endParaRPr lang="ru-RU" dirty="0"/>
          </a:p>
          <a:p>
            <a:pPr marL="0" indent="0" algn="ctr">
              <a:buNone/>
            </a:pPr>
            <a:r>
              <a:rPr lang="ru-RU" dirty="0">
                <a:sym typeface="+mn-ea"/>
              </a:rPr>
              <a:t>Биология. Введение в общую биологию и экологию.</a:t>
            </a:r>
            <a:endParaRPr lang="ru-RU" dirty="0"/>
          </a:p>
          <a:p>
            <a:pPr marL="0" indent="0" algn="ctr">
              <a:buNone/>
            </a:pPr>
            <a:r>
              <a:rPr lang="ru-RU" dirty="0">
                <a:sym typeface="+mn-ea"/>
              </a:rPr>
              <a:t>9 класс.</a:t>
            </a:r>
            <a:endParaRPr lang="ru-RU" dirty="0"/>
          </a:p>
          <a:p>
            <a:pPr marL="0" indent="0" algn="ctr">
              <a:buNone/>
            </a:pPr>
            <a:r>
              <a:rPr lang="ru-RU" dirty="0" smtClean="0">
                <a:sym typeface="+mn-ea"/>
              </a:rPr>
              <a:t>§45, 46</a:t>
            </a:r>
            <a:endParaRPr lang="ru-RU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НАШ УЧЕБНИК (ТЕОРИЯ)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9" r="19530"/>
          <a:stretch>
            <a:fillRect/>
          </a:stretch>
        </p:blipFill>
        <p:spPr>
          <a:xfrm>
            <a:off x="-27343" y="-2106"/>
            <a:ext cx="12238391" cy="686221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75285" y="991235"/>
            <a:ext cx="7389495" cy="5185410"/>
          </a:xfrm>
        </p:spPr>
        <p:txBody>
          <a:bodyPr/>
          <a:lstStyle/>
          <a:p>
            <a:r>
              <a:rPr err="1">
                <a:latin typeface="Verdana" panose="020B0604030504040204" pitchFamily="34" charset="0"/>
                <a:sym typeface="+mn-ea"/>
              </a:rPr>
              <a:t>Биосфе́ра (от др.-греч. βιος — жизнь И σφαῖρα</a:t>
            </a:r>
            <a:r>
              <a:rPr>
                <a:latin typeface="Verdana" panose="020B0604030504040204" pitchFamily="34" charset="0"/>
                <a:sym typeface="+mn-ea"/>
              </a:rPr>
              <a:t> — сфера, шар) — оболочка Земли, заселённая живыми организмами, находящаяся под их воздействием и занятая продуктами их жизнедеятельности; </a:t>
            </a:r>
            <a:endParaRPr>
              <a:latin typeface="Verdana" panose="020B0604030504040204" pitchFamily="34" charset="0"/>
              <a:sym typeface="+mn-ea"/>
            </a:endParaRPr>
          </a:p>
          <a:p>
            <a:r>
              <a:rPr lang="ru-RU">
                <a:latin typeface="Verdana" panose="020B0604030504040204" pitchFamily="34" charset="0"/>
                <a:sym typeface="+mn-ea"/>
              </a:rPr>
              <a:t>Другие определения:</a:t>
            </a:r>
            <a:endParaRPr>
              <a:latin typeface="Verdana" panose="020B0604030504040204" pitchFamily="34" charset="0"/>
              <a:sym typeface="+mn-ea"/>
            </a:endParaRPr>
          </a:p>
          <a:p>
            <a:pPr lvl="2"/>
            <a:r>
              <a:rPr>
                <a:latin typeface="Verdana" panose="020B0604030504040204" pitchFamily="34" charset="0"/>
                <a:sym typeface="+mn-ea"/>
              </a:rPr>
              <a:t>«пленка жизни»;</a:t>
            </a:r>
            <a:endParaRPr>
              <a:latin typeface="Verdana" panose="020B0604030504040204" pitchFamily="34" charset="0"/>
              <a:sym typeface="+mn-ea"/>
            </a:endParaRPr>
          </a:p>
          <a:p>
            <a:pPr lvl="2"/>
            <a:r>
              <a:rPr>
                <a:latin typeface="Verdana" panose="020B0604030504040204" pitchFamily="34" charset="0"/>
                <a:sym typeface="+mn-ea"/>
              </a:rPr>
              <a:t>глобальная экосистема Земли.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Биосфе́ра</a:t>
            </a:r>
            <a:endParaRPr lang="ru-RU" sz="3200" dirty="0"/>
          </a:p>
        </p:txBody>
      </p:sp>
      <p:pic>
        <p:nvPicPr>
          <p:cNvPr id="2052" name="Изображение 20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0" y="1167130"/>
            <a:ext cx="3446145" cy="3446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36905" y="991235"/>
            <a:ext cx="6202680" cy="518541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</a:pPr>
            <a:r>
              <a:rPr err="1">
                <a:sym typeface="+mn-ea"/>
              </a:rPr>
              <a:t>Верхняя граница в атмосфере: 15-20 км. Определяется озоновым слоем, задерживающим УФ-излучение</a:t>
            </a:r>
            <a:r>
              <a:rPr>
                <a:sym typeface="+mn-ea"/>
              </a:rPr>
              <a:t>.</a:t>
            </a:r>
            <a:endParaRPr>
              <a:sym typeface="+mn-ea"/>
            </a:endParaRPr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</a:pPr>
            <a:r>
              <a:rPr>
                <a:sym typeface="+mn-ea"/>
              </a:rPr>
              <a:t>Нижняя граница в литосфере: 3,5—7,5 км. Она определяется температурой перехода воды в пар и температурой денатурации белков.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sz="3200">
                <a:sym typeface="+mn-ea"/>
              </a:rPr>
              <a:t>Границы биосферы Земли</a:t>
            </a:r>
            <a:endParaRPr lang="ru-RU" sz="3200" dirty="0"/>
          </a:p>
        </p:txBody>
      </p:sp>
      <p:pic>
        <p:nvPicPr>
          <p:cNvPr id="7172" name="Замещающее содержимое 717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57353" y="777558"/>
            <a:ext cx="5364162" cy="48291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36905" y="991235"/>
            <a:ext cx="10835640" cy="5185410"/>
          </a:xfrm>
        </p:spPr>
        <p:txBody>
          <a:bodyPr/>
          <a:lstStyle/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ru-RU" dirty="0">
                <a:sym typeface="+mn-ea"/>
              </a:rPr>
              <a:t>Жизнь существует в окружающей среде, взаимодействуя с ней. Как среда влияет на живые системы, так и живые системы влияют на среду. </a:t>
            </a:r>
            <a:endParaRPr lang="ru-RU" dirty="0">
              <a:sym typeface="+mn-ea"/>
            </a:endParaRPr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ru-RU" b="1" dirty="0">
                <a:sym typeface="+mn-ea"/>
              </a:rPr>
              <a:t>Жизненные среды</a:t>
            </a:r>
            <a:r>
              <a:rPr lang="ru-RU" dirty="0">
                <a:sym typeface="+mn-ea"/>
              </a:rPr>
              <a:t> </a:t>
            </a:r>
            <a:endParaRPr lang="ru-RU" dirty="0">
              <a:sym typeface="+mn-ea"/>
            </a:endParaRPr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>
                <a:sym typeface="+mn-ea"/>
              </a:rPr>
              <a:t>водная</a:t>
            </a:r>
            <a:endParaRPr lang="ru-RU" dirty="0">
              <a:sym typeface="+mn-ea"/>
            </a:endParaRPr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>
                <a:sym typeface="+mn-ea"/>
              </a:rPr>
              <a:t>воздушно-наземная</a:t>
            </a:r>
            <a:endParaRPr lang="ru-RU" dirty="0">
              <a:sym typeface="+mn-ea"/>
            </a:endParaRPr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>
                <a:sym typeface="+mn-ea"/>
              </a:rPr>
              <a:t>почва </a:t>
            </a:r>
            <a:endParaRPr lang="ru-RU" dirty="0">
              <a:sym typeface="+mn-ea"/>
            </a:endParaRPr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>
                <a:sym typeface="+mn-ea"/>
              </a:rPr>
              <a:t>тела организмов.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168216" y="-4064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>
                <a:sym typeface="+mn-ea"/>
              </a:rPr>
              <a:t>Типы сред </a:t>
            </a:r>
            <a:endParaRPr lang="ru-RU" sz="32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36905" y="991235"/>
            <a:ext cx="10835640" cy="518541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Высокое постоянство условий (нет резких скачков факторов)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Зона проникновения света (эвфотическая зона), в которой могут существовать трофические цепи пастбищного типа, очень узка (около 100 м). 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Концентрация кислорода ниже, чем в атмосфере. 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Больше кислорода в холодных районах Земли.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ru-RU" dirty="0"/>
              <a:t>   </a:t>
            </a: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168216" y="-4064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>
                <a:sym typeface="+mn-ea"/>
              </a:rPr>
              <a:t>Особенности водной среды</a:t>
            </a:r>
            <a:endParaRPr lang="ru-RU" sz="32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36905" y="991235"/>
            <a:ext cx="10835640" cy="518541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Резкие скачки значений многих экологических факторов.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Большое влияние силы притяжения, которая не скомпенсирована архимедовой силой. 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Высокая концентрация кислорода.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Постоянное движение воздушных масс.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</a:pPr>
            <a:r>
              <a:rPr lang="ru-RU" dirty="0"/>
              <a:t>Большая освещенность (хорошие условия для формирования трофических цепей пастбищного типа).</a:t>
            </a:r>
            <a:endParaRPr lang="ru-RU" dirty="0"/>
          </a:p>
          <a:p>
            <a:pPr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ru-RU" dirty="0"/>
              <a:t>   </a:t>
            </a:r>
            <a:endParaRPr lang="ru-RU" dirty="0"/>
          </a:p>
          <a:p>
            <a:pPr marL="0" indent="0">
              <a:lnSpc>
                <a:spcPct val="90000"/>
              </a:lnSpc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168216" y="-4064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>
                <a:sym typeface="+mn-ea"/>
              </a:rPr>
              <a:t>Особенности наземно-воздушной среды</a:t>
            </a:r>
            <a:endParaRPr lang="ru-RU" sz="32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RESOURCE_PATHS_HASH_2" val="6554a817a5975f786577d1de7715bd518dc580"/>
</p:tagLst>
</file>

<file path=ppt/theme/theme1.xml><?xml version="1.0" encoding="utf-8"?>
<a:theme xmlns:a="http://schemas.openxmlformats.org/drawingml/2006/main" name="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новая_академическая_гимназия</Template>
  <TotalTime>0</TotalTime>
  <Words>9000</Words>
  <Application>WPS Presentation</Application>
  <PresentationFormat>Произвольный</PresentationFormat>
  <Paragraphs>362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25</vt:i4>
      </vt:variant>
      <vt:variant>
        <vt:lpstr>幻灯片标题</vt:lpstr>
      </vt:variant>
      <vt:variant>
        <vt:i4>40</vt:i4>
      </vt:variant>
    </vt:vector>
  </HeadingPairs>
  <TitlesOfParts>
    <vt:vector size="80" baseType="lpstr">
      <vt:lpstr>Arial</vt:lpstr>
      <vt:lpstr>SimSun</vt:lpstr>
      <vt:lpstr>Wingdings</vt:lpstr>
      <vt:lpstr>Bebas Neue Bold</vt:lpstr>
      <vt:lpstr>Arial Narrow</vt:lpstr>
      <vt:lpstr>Roboto Cn</vt:lpstr>
      <vt:lpstr>Segoe UI</vt:lpstr>
      <vt:lpstr>PT Sans Narrow</vt:lpstr>
      <vt:lpstr>Microsoft YaHei</vt:lpstr>
      <vt:lpstr/>
      <vt:lpstr>Arial Unicode MS</vt:lpstr>
      <vt:lpstr>Calibri</vt:lpstr>
      <vt:lpstr>Verdana</vt:lpstr>
      <vt:lpstr>Segoe Print</vt:lpstr>
      <vt:lpstr>Bebas Neue Regular</vt:lpstr>
      <vt:lpstr>Тема_Гимназия_синий</vt:lpstr>
      <vt:lpstr>1_Тема_Гимназия_синий</vt:lpstr>
      <vt:lpstr>2_Тема_Гимназия_синий</vt:lpstr>
      <vt:lpstr>3_Тема_Гимназия_синий</vt:lpstr>
      <vt:lpstr>4_Тема_Гимназия_синий</vt:lpstr>
      <vt:lpstr>5_Тема_Гимназия_синий</vt:lpstr>
      <vt:lpstr>6_Тема_Гимназия_синий</vt:lpstr>
      <vt:lpstr>7_Тема_Гимназия_синий</vt:lpstr>
      <vt:lpstr>8_Тема_Гимназия_синий</vt:lpstr>
      <vt:lpstr>9_Тема_Гимназия_синий</vt:lpstr>
      <vt:lpstr>10_Тема_Гимназия_синий</vt:lpstr>
      <vt:lpstr>11_Тема_Гимназия_синий</vt:lpstr>
      <vt:lpstr>12_Тема_Гимназия_синий</vt:lpstr>
      <vt:lpstr>13_Тема_Гимназия_синий</vt:lpstr>
      <vt:lpstr>14_Тема_Гимназия_синий</vt:lpstr>
      <vt:lpstr>15_Тема_Гимназия_синий</vt:lpstr>
      <vt:lpstr>16_Тема_Гимназия_синий</vt:lpstr>
      <vt:lpstr>17_Тема_Гимназия_синий</vt:lpstr>
      <vt:lpstr>18_Тема_Гимназия_синий</vt:lpstr>
      <vt:lpstr>19_Тема_Гимназия_синий</vt:lpstr>
      <vt:lpstr>20_Тема_Гимназия_синий</vt:lpstr>
      <vt:lpstr>21_Тема_Гимназия_синий</vt:lpstr>
      <vt:lpstr>22_Тема_Гимназия_синий</vt:lpstr>
      <vt:lpstr>23_Тема_Гимназия_синий</vt:lpstr>
      <vt:lpstr>24_Тема_Гимназия_синий</vt:lpstr>
      <vt:lpstr>ПАКЕТ МАТЕРИАЛОВ  И РЕКОМЕНДАЦИЙ  ДЛЯ САМОСТОЯТЕЛЬНОЙ РАБОТЫ ГИМНАЗИСТОВ</vt:lpstr>
      <vt:lpstr>ТЕМА</vt:lpstr>
      <vt:lpstr>ОСНОВНЫЕ ВОПРОСЫ</vt:lpstr>
      <vt:lpstr>НАШ УЧЕБНИК (ТЕОРИЯ)</vt:lpstr>
      <vt:lpstr>Биосфе́ра</vt:lpstr>
      <vt:lpstr>Границы биосферы Земли</vt:lpstr>
      <vt:lpstr>Типы сред </vt:lpstr>
      <vt:lpstr>Особенности водной среды</vt:lpstr>
      <vt:lpstr>Особенности наземно-воздушной среды</vt:lpstr>
      <vt:lpstr>Особенности почвенной среды</vt:lpstr>
      <vt:lpstr>Особенности тел организмов, как среды обитания</vt:lpstr>
      <vt:lpstr>Подходы к изучению биосферы</vt:lpstr>
      <vt:lpstr>Типы веществ в биогеохимических реакциях</vt:lpstr>
      <vt:lpstr>Организм, как элемент биогеохимических реакций</vt:lpstr>
      <vt:lpstr>Средообразующая деятельность организмов</vt:lpstr>
      <vt:lpstr>Механическое влияние организмов на среду</vt:lpstr>
      <vt:lpstr>Физико-химическое влияние организмов на среду</vt:lpstr>
      <vt:lpstr>Биогеохимические циклы</vt:lpstr>
      <vt:lpstr>Биогеохимические циклы</vt:lpstr>
      <vt:lpstr>Биогеохимические циклы</vt:lpstr>
      <vt:lpstr>Биогеохимические циклы</vt:lpstr>
      <vt:lpstr>Биогеохимические циклы</vt:lpstr>
      <vt:lpstr>Биогеохимические циклы</vt:lpstr>
      <vt:lpstr>Биогеохимические циклы</vt:lpstr>
      <vt:lpstr>ТРЕНАЖЁР</vt:lpstr>
      <vt:lpstr>ТРЕНАЖЕР</vt:lpstr>
      <vt:lpstr>ТРЕНАЖЕР</vt:lpstr>
      <vt:lpstr>PowerPoint 演示文稿</vt:lpstr>
      <vt:lpstr>ОТВЕТЫ</vt:lpstr>
      <vt:lpstr>КОНТРОЛЬНОЕ ЗАДАНИЕ</vt:lpstr>
      <vt:lpstr>КОНТРОЛЬНОЕ ЗАДАНИЕ</vt:lpstr>
      <vt:lpstr>КОНТРОЛЬНОЕ ЗАДАНИЕ</vt:lpstr>
      <vt:lpstr>КОНТРОЛЬНОЕ ЗАДАНИЕ</vt:lpstr>
      <vt:lpstr>КОНТРОЛЬНОЕ ЗАДАНИЕ</vt:lpstr>
      <vt:lpstr>КОНТРОЛЬНОЕ ЗАДАНИЕ</vt:lpstr>
      <vt:lpstr>КОНТРОЛЬНОЕ ЗАДАНИЕ</vt:lpstr>
      <vt:lpstr>КОНТРОЛЬНОЕ ЗАДАНИЕ</vt:lpstr>
      <vt:lpstr>КОНТРОЛЬНОЕ ЗАДАНИЕ</vt:lpstr>
      <vt:lpstr>КОНТРОЛЬНОЕ ЗАДАНИЕ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ПАКЕТ МАТЕРИАЛОВ  И РЕКОМЕНДАЦИЙ  ДЛЯ САМОСТОЯТЕЛЬНОЙ РАБОТЫ ГИМНАЗИСТОВ</dc:title>
  <dc:creator>Mike</dc:creator>
  <cp:lastModifiedBy>polyd</cp:lastModifiedBy>
  <cp:revision>61</cp:revision>
  <dcterms:created xsi:type="dcterms:W3CDTF">2020-04-05T08:05:00Z</dcterms:created>
  <dcterms:modified xsi:type="dcterms:W3CDTF">2020-06-04T10:35:19Z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1049-11.2.0.9363</vt:lpwstr>
  </property>
</Properties>
</file>